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44"/>
  </p:notesMasterIdLst>
  <p:sldIdLst>
    <p:sldId id="257" r:id="rId5"/>
    <p:sldId id="315" r:id="rId6"/>
    <p:sldId id="364" r:id="rId7"/>
    <p:sldId id="344" r:id="rId8"/>
    <p:sldId id="345" r:id="rId9"/>
    <p:sldId id="352" r:id="rId10"/>
    <p:sldId id="353" r:id="rId11"/>
    <p:sldId id="346" r:id="rId12"/>
    <p:sldId id="347" r:id="rId13"/>
    <p:sldId id="328" r:id="rId14"/>
    <p:sldId id="329" r:id="rId15"/>
    <p:sldId id="330" r:id="rId16"/>
    <p:sldId id="331" r:id="rId17"/>
    <p:sldId id="332" r:id="rId18"/>
    <p:sldId id="333" r:id="rId19"/>
    <p:sldId id="335" r:id="rId20"/>
    <p:sldId id="336" r:id="rId21"/>
    <p:sldId id="337" r:id="rId22"/>
    <p:sldId id="338" r:id="rId23"/>
    <p:sldId id="339" r:id="rId24"/>
    <p:sldId id="354" r:id="rId25"/>
    <p:sldId id="340" r:id="rId26"/>
    <p:sldId id="348" r:id="rId27"/>
    <p:sldId id="349" r:id="rId28"/>
    <p:sldId id="341" r:id="rId29"/>
    <p:sldId id="342" r:id="rId30"/>
    <p:sldId id="343" r:id="rId31"/>
    <p:sldId id="350" r:id="rId32"/>
    <p:sldId id="351" r:id="rId33"/>
    <p:sldId id="363" r:id="rId34"/>
    <p:sldId id="356" r:id="rId35"/>
    <p:sldId id="357" r:id="rId36"/>
    <p:sldId id="358" r:id="rId37"/>
    <p:sldId id="359" r:id="rId38"/>
    <p:sldId id="360" r:id="rId39"/>
    <p:sldId id="361" r:id="rId40"/>
    <p:sldId id="362" r:id="rId41"/>
    <p:sldId id="355" r:id="rId42"/>
    <p:sldId id="323" r:id="rId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4CD32F9-77C7-CC44-85F8-48F88CA87E41}">
          <p14:sldIdLst>
            <p14:sldId id="257"/>
            <p14:sldId id="315"/>
            <p14:sldId id="364"/>
            <p14:sldId id="344"/>
            <p14:sldId id="345"/>
            <p14:sldId id="352"/>
            <p14:sldId id="353"/>
            <p14:sldId id="346"/>
            <p14:sldId id="347"/>
            <p14:sldId id="328"/>
            <p14:sldId id="329"/>
            <p14:sldId id="330"/>
            <p14:sldId id="331"/>
            <p14:sldId id="332"/>
            <p14:sldId id="333"/>
            <p14:sldId id="335"/>
            <p14:sldId id="336"/>
            <p14:sldId id="337"/>
            <p14:sldId id="338"/>
            <p14:sldId id="339"/>
            <p14:sldId id="354"/>
            <p14:sldId id="340"/>
            <p14:sldId id="348"/>
            <p14:sldId id="349"/>
            <p14:sldId id="341"/>
            <p14:sldId id="342"/>
            <p14:sldId id="343"/>
            <p14:sldId id="350"/>
            <p14:sldId id="351"/>
            <p14:sldId id="363"/>
            <p14:sldId id="356"/>
            <p14:sldId id="357"/>
            <p14:sldId id="358"/>
            <p14:sldId id="359"/>
            <p14:sldId id="360"/>
            <p14:sldId id="361"/>
            <p14:sldId id="362"/>
            <p14:sldId id="355"/>
            <p14:sldId id="323"/>
          </p14:sldIdLst>
        </p14:section>
      </p14:sectionLst>
    </p:ext>
    <p:ext uri="{EFAFB233-063F-42B5-8137-9DF3F51BA10A}">
      <p15:sldGuideLst xmlns:p15="http://schemas.microsoft.com/office/powerpoint/2012/main">
        <p15:guide id="1" orient="horz" pos="2604" userDrawn="1">
          <p15:clr>
            <a:srgbClr val="A4A3A4"/>
          </p15:clr>
        </p15:guide>
        <p15:guide id="2" orient="horz" pos="410" userDrawn="1">
          <p15:clr>
            <a:srgbClr val="A4A3A4"/>
          </p15:clr>
        </p15:guide>
        <p15:guide id="3"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Douglas Flora" initials="MOU" lastIdx="9" clrIdx="2"/>
  <p:cmAuthor id="3" name="Douglas Flora" initials="MOU [2]" lastIdx="1" clrIdx="3"/>
  <p:cmAuthor id="4" name="Douglas Flora" initials="MOU [3]" lastIdx="1" clrIdx="4"/>
  <p:cmAuthor id="5" name="Douglas Flora" initials="MOU [4]" lastIdx="1" clrIdx="5"/>
  <p:cmAuthor id="6" name="Douglas Flora" initials="MOU [5]" lastIdx="1" clrIdx="6"/>
  <p:cmAuthor id="7" name="Douglas Flora" initials="MOU [6]" lastIdx="1" clrIdx="7"/>
  <p:cmAuthor id="8" name="Douglas Flora" initials="MOU [7]" lastIdx="1" clrIdx="8"/>
  <p:cmAuthor id="9" name="Douglas Flora" initials="MOU [8]" lastIdx="1" clrIdx="9"/>
  <p:cmAuthor id="10" name="Douglas Flora" initials="MOU [9]" lastIdx="1" clrIdx="10"/>
  <p:cmAuthor id="11" name="Douglas Flora" initials="MOU [10]" lastIdx="1" clrIdx="11"/>
  <p:cmAuthor id="12" name="Douglas Flora" initials="MOU [11]" lastIdx="1" clrIdx="12"/>
  <p:cmAuthor id="13" name="Douglas Flora" initials="MOU [12]" lastIdx="1" clrIdx="13"/>
  <p:cmAuthor id="14" name="Douglas Flora" initials="MOU [13]" lastIdx="1" clrIdx="14"/>
  <p:cmAuthor id="15" name="Douglas Flora" initials="MOU [14]" lastIdx="1" clrIdx="15"/>
  <p:cmAuthor id="16" name="Douglas Flora" initials="MOU [15]" lastIdx="1" clrIdx="16"/>
  <p:cmAuthor id="17" name="Douglas Flora" initials="MOU [16]" lastIdx="1" clrIdx="17"/>
  <p:cmAuthor id="18" name="Douglas Flora" initials="MOU [17]" lastIdx="1" clrIdx="18"/>
  <p:cmAuthor id="19" name="Douglas Flora" initials="MOU [18]" lastIdx="1" clrIdx="19"/>
  <p:cmAuthor id="20" name="Douglas Flora" initials="MOU [19]" lastIdx="1" clrIdx="20"/>
  <p:cmAuthor id="21" name="Caitlyn Ryan" initials="CR" lastIdx="13" clrIdx="21">
    <p:extLst>
      <p:ext uri="{19B8F6BF-5375-455C-9EA6-DF929625EA0E}">
        <p15:presenceInfo xmlns:p15="http://schemas.microsoft.com/office/powerpoint/2012/main" userId="S-1-5-21-383413107-1061881802-891584314-12522" providerId="AD"/>
      </p:ext>
    </p:extLst>
  </p:cmAuthor>
  <p:cmAuthor id="22" name="Jenn Cooley Luft" initials="JCL" lastIdx="3" clrIdx="22">
    <p:extLst>
      <p:ext uri="{19B8F6BF-5375-455C-9EA6-DF929625EA0E}">
        <p15:presenceInfo xmlns:p15="http://schemas.microsoft.com/office/powerpoint/2012/main" userId="S-1-5-21-383413107-1061881802-891584314-12481" providerId="AD"/>
      </p:ext>
    </p:extLst>
  </p:cmAuthor>
  <p:cmAuthor id="23" name="Brittany Hart" initials="BH" lastIdx="1" clrIdx="23">
    <p:extLst>
      <p:ext uri="{19B8F6BF-5375-455C-9EA6-DF929625EA0E}">
        <p15:presenceInfo xmlns:p15="http://schemas.microsoft.com/office/powerpoint/2012/main" userId="S-1-5-21-383413107-1061881802-891584314-10022" providerId="AD"/>
      </p:ext>
    </p:extLst>
  </p:cmAuthor>
  <p:cmAuthor id="24" name="Calder Thami" initials="CT" lastIdx="1" clrIdx="24">
    <p:extLst>
      <p:ext uri="{19B8F6BF-5375-455C-9EA6-DF929625EA0E}">
        <p15:presenceInfo xmlns:p15="http://schemas.microsoft.com/office/powerpoint/2012/main" userId="S-1-5-21-383413107-1061881802-891584314-12470" providerId="AD"/>
      </p:ext>
    </p:extLst>
  </p:cmAuthor>
  <p:cmAuthor id="25" name="Microsoft Office User" initials="MOU" lastIdx="19" clrIdx="25">
    <p:extLst>
      <p:ext uri="{19B8F6BF-5375-455C-9EA6-DF929625EA0E}">
        <p15:presenceInfo xmlns:p15="http://schemas.microsoft.com/office/powerpoint/2012/main" userId="Microsoft Office User" providerId="None"/>
      </p:ext>
    </p:extLst>
  </p:cmAuthor>
  <p:cmAuthor id="26" name="Benton, Justin" initials="BJ" lastIdx="3" clrIdx="26">
    <p:extLst>
      <p:ext uri="{19B8F6BF-5375-455C-9EA6-DF929625EA0E}">
        <p15:presenceInfo xmlns:p15="http://schemas.microsoft.com/office/powerpoint/2012/main" userId="S-1-5-21-1407069837-2091007605-538272213-27210413" providerId="AD"/>
      </p:ext>
    </p:extLst>
  </p:cmAuthor>
  <p:cmAuthor id="27" name="SJ" initials="SJ" lastIdx="4" clrIdx="27">
    <p:extLst>
      <p:ext uri="{19B8F6BF-5375-455C-9EA6-DF929625EA0E}">
        <p15:presenceInfo xmlns:p15="http://schemas.microsoft.com/office/powerpoint/2012/main" userId="S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AA2CB0"/>
    <a:srgbClr val="CF362B"/>
    <a:srgbClr val="4B837B"/>
    <a:srgbClr val="0094B3"/>
    <a:srgbClr val="07F9ED"/>
    <a:srgbClr val="3366BB"/>
    <a:srgbClr val="BF140C"/>
    <a:srgbClr val="8A229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75" autoAdjust="0"/>
    <p:restoredTop sz="56744" autoAdjust="0"/>
  </p:normalViewPr>
  <p:slideViewPr>
    <p:cSldViewPr showGuides="1">
      <p:cViewPr varScale="1">
        <p:scale>
          <a:sx n="86" d="100"/>
          <a:sy n="86" d="100"/>
        </p:scale>
        <p:origin x="3876" y="84"/>
      </p:cViewPr>
      <p:guideLst>
        <p:guide orient="horz" pos="2604"/>
        <p:guide orient="horz" pos="41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1128"/>
    </p:cViewPr>
  </p:sorterViewPr>
  <p:notesViewPr>
    <p:cSldViewPr>
      <p:cViewPr varScale="1">
        <p:scale>
          <a:sx n="52" d="100"/>
          <a:sy n="52" d="100"/>
        </p:scale>
        <p:origin x="2680" y="60"/>
      </p:cViewPr>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4"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4"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4"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4"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14C5D7-778C-49E4-93A2-D75FD065DB7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5FCEE4FC-26B2-46F4-943F-C8AEF6920DC0}">
      <dgm:prSet phldrT="[Text]"/>
      <dgm:spPr>
        <a:blipFill dpi="0" rotWithShape="0">
          <a:blip xmlns:r="http://schemas.openxmlformats.org/officeDocument/2006/relationships" r:embed="rId1"/>
          <a:srcRect/>
          <a:stretch>
            <a:fillRect l="10000" t="10000" r="10000" b="10000"/>
          </a:stretch>
        </a:blipFill>
        <a:ln>
          <a:noFill/>
        </a:ln>
      </dgm:spPr>
      <dgm:t>
        <a:bodyPr/>
        <a:lstStyle/>
        <a:p>
          <a:r>
            <a:rPr lang="en-US" dirty="0"/>
            <a:t> </a:t>
          </a:r>
        </a:p>
      </dgm:t>
    </dgm:pt>
    <dgm:pt modelId="{BC956133-CB43-4D1A-89A5-B041DDE4C830}" type="parTrans" cxnId="{F86E2575-2681-4A53-B463-29673BA643C6}">
      <dgm:prSet/>
      <dgm:spPr/>
      <dgm:t>
        <a:bodyPr/>
        <a:lstStyle/>
        <a:p>
          <a:endParaRPr lang="en-US"/>
        </a:p>
      </dgm:t>
    </dgm:pt>
    <dgm:pt modelId="{70DA1EBA-744A-4F8A-A21D-F21203DBC91C}" type="sibTrans" cxnId="{F86E2575-2681-4A53-B463-29673BA643C6}">
      <dgm:prSet/>
      <dgm:spPr/>
      <dgm:t>
        <a:bodyPr/>
        <a:lstStyle/>
        <a:p>
          <a:endParaRPr lang="en-US"/>
        </a:p>
      </dgm:t>
    </dgm:pt>
    <dgm:pt modelId="{F171009E-AB7F-48F0-9B8E-9E207C0BDB91}">
      <dgm:prSet phldrT="[Text]"/>
      <dgm:spPr>
        <a:blipFill rotWithShape="0">
          <a:blip xmlns:r="http://schemas.openxmlformats.org/officeDocument/2006/relationships" r:embed="rId2"/>
          <a:stretch>
            <a:fillRect l="20000" t="20000" r="20000" b="20000"/>
          </a:stretch>
        </a:blipFill>
        <a:ln>
          <a:noFill/>
        </a:ln>
      </dgm:spPr>
      <dgm:t>
        <a:bodyPr/>
        <a:lstStyle/>
        <a:p>
          <a:r>
            <a:rPr lang="en-US" dirty="0"/>
            <a:t> </a:t>
          </a:r>
        </a:p>
      </dgm:t>
    </dgm:pt>
    <dgm:pt modelId="{7CECF474-F244-4229-868E-3987D611F45D}" type="parTrans" cxnId="{9E9F7E22-3BBF-4D80-8F0E-618B3126782E}">
      <dgm:prSet/>
      <dgm:spPr/>
      <dgm:t>
        <a:bodyPr/>
        <a:lstStyle/>
        <a:p>
          <a:endParaRPr lang="en-US"/>
        </a:p>
      </dgm:t>
    </dgm:pt>
    <dgm:pt modelId="{CF790FA7-86D7-4FD9-8DB8-DC9AEC3F324B}" type="sibTrans" cxnId="{9E9F7E22-3BBF-4D80-8F0E-618B3126782E}">
      <dgm:prSet/>
      <dgm:spPr/>
      <dgm:t>
        <a:bodyPr/>
        <a:lstStyle/>
        <a:p>
          <a:endParaRPr lang="en-US"/>
        </a:p>
      </dgm:t>
    </dgm:pt>
    <dgm:pt modelId="{E417ED5E-3C28-4F79-8DC9-CE86FCCDB59A}">
      <dgm:prSet phldrT="[Text]"/>
      <dgm:spPr>
        <a:blipFill rotWithShape="0">
          <a:blip xmlns:r="http://schemas.openxmlformats.org/officeDocument/2006/relationships" r:embed="rId3"/>
          <a:stretch>
            <a:fillRect l="20000" t="20000" r="20000" b="20000"/>
          </a:stretch>
        </a:blipFill>
        <a:ln>
          <a:noFill/>
        </a:ln>
      </dgm:spPr>
      <dgm:t>
        <a:bodyPr/>
        <a:lstStyle/>
        <a:p>
          <a:r>
            <a:rPr lang="en-US" dirty="0"/>
            <a:t> </a:t>
          </a:r>
        </a:p>
      </dgm:t>
    </dgm:pt>
    <dgm:pt modelId="{B978044A-9865-4BBF-9C2A-051F136FC41C}" type="parTrans" cxnId="{4439A47B-CF8D-46B2-8675-A2EB9BDE71D5}">
      <dgm:prSet/>
      <dgm:spPr/>
      <dgm:t>
        <a:bodyPr/>
        <a:lstStyle/>
        <a:p>
          <a:endParaRPr lang="en-US"/>
        </a:p>
      </dgm:t>
    </dgm:pt>
    <dgm:pt modelId="{3E9464D6-14D8-4099-8A17-212E2000E45D}" type="sibTrans" cxnId="{4439A47B-CF8D-46B2-8675-A2EB9BDE71D5}">
      <dgm:prSet/>
      <dgm:spPr/>
      <dgm:t>
        <a:bodyPr/>
        <a:lstStyle/>
        <a:p>
          <a:endParaRPr lang="en-US"/>
        </a:p>
      </dgm:t>
    </dgm:pt>
    <dgm:pt modelId="{CF9429E0-17D9-44CE-94B6-C64C89266413}">
      <dgm:prSet phldrT="[Text]"/>
      <dgm:spPr>
        <a:blipFill rotWithShape="0">
          <a:blip xmlns:r="http://schemas.openxmlformats.org/officeDocument/2006/relationships" r:embed="rId4"/>
          <a:stretch>
            <a:fillRect l="20000" t="20000" r="20000" b="20000"/>
          </a:stretch>
        </a:blipFill>
        <a:ln>
          <a:noFill/>
        </a:ln>
      </dgm:spPr>
      <dgm:t>
        <a:bodyPr/>
        <a:lstStyle/>
        <a:p>
          <a:r>
            <a:rPr lang="en-US" dirty="0"/>
            <a:t> </a:t>
          </a:r>
        </a:p>
      </dgm:t>
    </dgm:pt>
    <dgm:pt modelId="{8A02F066-4CC7-4646-88FA-B235CCCC510A}" type="parTrans" cxnId="{3C11B74E-1272-4488-84B3-9C93D39E88BA}">
      <dgm:prSet/>
      <dgm:spPr/>
      <dgm:t>
        <a:bodyPr/>
        <a:lstStyle/>
        <a:p>
          <a:endParaRPr lang="en-US"/>
        </a:p>
      </dgm:t>
    </dgm:pt>
    <dgm:pt modelId="{DBD84827-E006-4292-A8C1-FF9779021252}" type="sibTrans" cxnId="{3C11B74E-1272-4488-84B3-9C93D39E88BA}">
      <dgm:prSet/>
      <dgm:spPr/>
      <dgm:t>
        <a:bodyPr/>
        <a:lstStyle/>
        <a:p>
          <a:endParaRPr lang="en-US"/>
        </a:p>
      </dgm:t>
    </dgm:pt>
    <dgm:pt modelId="{8D2C7090-0525-433D-829F-6C9A9F188C66}" type="pres">
      <dgm:prSet presAssocID="{4314C5D7-778C-49E4-93A2-D75FD065DB73}" presName="Name0" presStyleCnt="0">
        <dgm:presLayoutVars>
          <dgm:chMax val="1"/>
          <dgm:dir/>
          <dgm:animLvl val="ctr"/>
          <dgm:resizeHandles val="exact"/>
        </dgm:presLayoutVars>
      </dgm:prSet>
      <dgm:spPr/>
      <dgm:t>
        <a:bodyPr/>
        <a:lstStyle/>
        <a:p>
          <a:endParaRPr lang="en-US"/>
        </a:p>
      </dgm:t>
    </dgm:pt>
    <dgm:pt modelId="{F711590D-FB1B-45D9-B43A-D50B1F00BE0D}" type="pres">
      <dgm:prSet presAssocID="{5FCEE4FC-26B2-46F4-943F-C8AEF6920DC0}" presName="centerShape" presStyleLbl="node0" presStyleIdx="0" presStyleCnt="1"/>
      <dgm:spPr/>
      <dgm:t>
        <a:bodyPr/>
        <a:lstStyle/>
        <a:p>
          <a:endParaRPr lang="en-US"/>
        </a:p>
      </dgm:t>
    </dgm:pt>
    <dgm:pt modelId="{F1E0A747-F985-4339-854F-58DA1DF335CF}" type="pres">
      <dgm:prSet presAssocID="{F171009E-AB7F-48F0-9B8E-9E207C0BDB91}" presName="node" presStyleLbl="node1" presStyleIdx="0" presStyleCnt="3">
        <dgm:presLayoutVars>
          <dgm:bulletEnabled val="1"/>
        </dgm:presLayoutVars>
      </dgm:prSet>
      <dgm:spPr/>
      <dgm:t>
        <a:bodyPr/>
        <a:lstStyle/>
        <a:p>
          <a:endParaRPr lang="en-US"/>
        </a:p>
      </dgm:t>
    </dgm:pt>
    <dgm:pt modelId="{1E0C5F6E-134E-44E4-A720-7C8C480F62AC}" type="pres">
      <dgm:prSet presAssocID="{F171009E-AB7F-48F0-9B8E-9E207C0BDB91}" presName="dummy" presStyleCnt="0"/>
      <dgm:spPr/>
    </dgm:pt>
    <dgm:pt modelId="{62C3B665-1D55-4888-B8DE-328430D8048E}" type="pres">
      <dgm:prSet presAssocID="{CF790FA7-86D7-4FD9-8DB8-DC9AEC3F324B}" presName="sibTrans" presStyleLbl="sibTrans2D1" presStyleIdx="0" presStyleCnt="3"/>
      <dgm:spPr/>
      <dgm:t>
        <a:bodyPr/>
        <a:lstStyle/>
        <a:p>
          <a:endParaRPr lang="en-US"/>
        </a:p>
      </dgm:t>
    </dgm:pt>
    <dgm:pt modelId="{2103A210-7705-4278-8902-32C81CA0C1CB}" type="pres">
      <dgm:prSet presAssocID="{E417ED5E-3C28-4F79-8DC9-CE86FCCDB59A}" presName="node" presStyleLbl="node1" presStyleIdx="1" presStyleCnt="3">
        <dgm:presLayoutVars>
          <dgm:bulletEnabled val="1"/>
        </dgm:presLayoutVars>
      </dgm:prSet>
      <dgm:spPr/>
      <dgm:t>
        <a:bodyPr/>
        <a:lstStyle/>
        <a:p>
          <a:endParaRPr lang="en-US"/>
        </a:p>
      </dgm:t>
    </dgm:pt>
    <dgm:pt modelId="{E528F9C6-CFB8-4F7D-986D-E2D9722B8B03}" type="pres">
      <dgm:prSet presAssocID="{E417ED5E-3C28-4F79-8DC9-CE86FCCDB59A}" presName="dummy" presStyleCnt="0"/>
      <dgm:spPr/>
    </dgm:pt>
    <dgm:pt modelId="{7F3F74A4-99AB-4274-ABA5-19B5E4E44AA8}" type="pres">
      <dgm:prSet presAssocID="{3E9464D6-14D8-4099-8A17-212E2000E45D}" presName="sibTrans" presStyleLbl="sibTrans2D1" presStyleIdx="1" presStyleCnt="3"/>
      <dgm:spPr/>
      <dgm:t>
        <a:bodyPr/>
        <a:lstStyle/>
        <a:p>
          <a:endParaRPr lang="en-US"/>
        </a:p>
      </dgm:t>
    </dgm:pt>
    <dgm:pt modelId="{489D5EC0-06E4-4AB1-B0BD-2DD3BEF249D7}" type="pres">
      <dgm:prSet presAssocID="{CF9429E0-17D9-44CE-94B6-C64C89266413}" presName="node" presStyleLbl="node1" presStyleIdx="2" presStyleCnt="3">
        <dgm:presLayoutVars>
          <dgm:bulletEnabled val="1"/>
        </dgm:presLayoutVars>
      </dgm:prSet>
      <dgm:spPr/>
      <dgm:t>
        <a:bodyPr/>
        <a:lstStyle/>
        <a:p>
          <a:endParaRPr lang="en-US"/>
        </a:p>
      </dgm:t>
    </dgm:pt>
    <dgm:pt modelId="{BEFFFCCE-A822-48FB-866D-C107377375D7}" type="pres">
      <dgm:prSet presAssocID="{CF9429E0-17D9-44CE-94B6-C64C89266413}" presName="dummy" presStyleCnt="0"/>
      <dgm:spPr/>
    </dgm:pt>
    <dgm:pt modelId="{106E591E-4835-4CBB-B9D2-2314FF3ECF1D}" type="pres">
      <dgm:prSet presAssocID="{DBD84827-E006-4292-A8C1-FF9779021252}" presName="sibTrans" presStyleLbl="sibTrans2D1" presStyleIdx="2" presStyleCnt="3" custLinFactNeighborX="0"/>
      <dgm:spPr/>
      <dgm:t>
        <a:bodyPr/>
        <a:lstStyle/>
        <a:p>
          <a:endParaRPr lang="en-US"/>
        </a:p>
      </dgm:t>
    </dgm:pt>
  </dgm:ptLst>
  <dgm:cxnLst>
    <dgm:cxn modelId="{0D9948C4-D0C5-4E12-A63F-45D7509FACC2}" type="presOf" srcId="{E417ED5E-3C28-4F79-8DC9-CE86FCCDB59A}" destId="{2103A210-7705-4278-8902-32C81CA0C1CB}" srcOrd="0" destOrd="0" presId="urn:microsoft.com/office/officeart/2005/8/layout/radial6"/>
    <dgm:cxn modelId="{F86E2575-2681-4A53-B463-29673BA643C6}" srcId="{4314C5D7-778C-49E4-93A2-D75FD065DB73}" destId="{5FCEE4FC-26B2-46F4-943F-C8AEF6920DC0}" srcOrd="0" destOrd="0" parTransId="{BC956133-CB43-4D1A-89A5-B041DDE4C830}" sibTransId="{70DA1EBA-744A-4F8A-A21D-F21203DBC91C}"/>
    <dgm:cxn modelId="{4A520294-4E43-4B36-AAE6-74E676758BE4}" type="presOf" srcId="{3E9464D6-14D8-4099-8A17-212E2000E45D}" destId="{7F3F74A4-99AB-4274-ABA5-19B5E4E44AA8}" srcOrd="0" destOrd="0" presId="urn:microsoft.com/office/officeart/2005/8/layout/radial6"/>
    <dgm:cxn modelId="{9E9F7E22-3BBF-4D80-8F0E-618B3126782E}" srcId="{5FCEE4FC-26B2-46F4-943F-C8AEF6920DC0}" destId="{F171009E-AB7F-48F0-9B8E-9E207C0BDB91}" srcOrd="0" destOrd="0" parTransId="{7CECF474-F244-4229-868E-3987D611F45D}" sibTransId="{CF790FA7-86D7-4FD9-8DB8-DC9AEC3F324B}"/>
    <dgm:cxn modelId="{2CCBB17C-9DE9-42AE-97D5-FD0638CF8640}" type="presOf" srcId="{5FCEE4FC-26B2-46F4-943F-C8AEF6920DC0}" destId="{F711590D-FB1B-45D9-B43A-D50B1F00BE0D}" srcOrd="0" destOrd="0" presId="urn:microsoft.com/office/officeart/2005/8/layout/radial6"/>
    <dgm:cxn modelId="{5E914D01-ED56-42FD-8F6D-6860AA6201EA}" type="presOf" srcId="{F171009E-AB7F-48F0-9B8E-9E207C0BDB91}" destId="{F1E0A747-F985-4339-854F-58DA1DF335CF}" srcOrd="0" destOrd="0" presId="urn:microsoft.com/office/officeart/2005/8/layout/radial6"/>
    <dgm:cxn modelId="{9A153951-4FAC-4AF5-84D4-3BF23AE2997A}" type="presOf" srcId="{DBD84827-E006-4292-A8C1-FF9779021252}" destId="{106E591E-4835-4CBB-B9D2-2314FF3ECF1D}" srcOrd="0" destOrd="0" presId="urn:microsoft.com/office/officeart/2005/8/layout/radial6"/>
    <dgm:cxn modelId="{83F85B59-4455-47C2-B8DC-642C115190A7}" type="presOf" srcId="{CF790FA7-86D7-4FD9-8DB8-DC9AEC3F324B}" destId="{62C3B665-1D55-4888-B8DE-328430D8048E}" srcOrd="0" destOrd="0" presId="urn:microsoft.com/office/officeart/2005/8/layout/radial6"/>
    <dgm:cxn modelId="{2E23FDC8-D005-41E9-A87D-A39A38D79755}" type="presOf" srcId="{4314C5D7-778C-49E4-93A2-D75FD065DB73}" destId="{8D2C7090-0525-433D-829F-6C9A9F188C66}" srcOrd="0" destOrd="0" presId="urn:microsoft.com/office/officeart/2005/8/layout/radial6"/>
    <dgm:cxn modelId="{FD8D2AC6-E948-49B2-B246-18496C156496}" type="presOf" srcId="{CF9429E0-17D9-44CE-94B6-C64C89266413}" destId="{489D5EC0-06E4-4AB1-B0BD-2DD3BEF249D7}" srcOrd="0" destOrd="0" presId="urn:microsoft.com/office/officeart/2005/8/layout/radial6"/>
    <dgm:cxn modelId="{3C11B74E-1272-4488-84B3-9C93D39E88BA}" srcId="{5FCEE4FC-26B2-46F4-943F-C8AEF6920DC0}" destId="{CF9429E0-17D9-44CE-94B6-C64C89266413}" srcOrd="2" destOrd="0" parTransId="{8A02F066-4CC7-4646-88FA-B235CCCC510A}" sibTransId="{DBD84827-E006-4292-A8C1-FF9779021252}"/>
    <dgm:cxn modelId="{4439A47B-CF8D-46B2-8675-A2EB9BDE71D5}" srcId="{5FCEE4FC-26B2-46F4-943F-C8AEF6920DC0}" destId="{E417ED5E-3C28-4F79-8DC9-CE86FCCDB59A}" srcOrd="1" destOrd="0" parTransId="{B978044A-9865-4BBF-9C2A-051F136FC41C}" sibTransId="{3E9464D6-14D8-4099-8A17-212E2000E45D}"/>
    <dgm:cxn modelId="{B0470A69-A8AC-4138-8F02-7BFE4F36D064}" type="presParOf" srcId="{8D2C7090-0525-433D-829F-6C9A9F188C66}" destId="{F711590D-FB1B-45D9-B43A-D50B1F00BE0D}" srcOrd="0" destOrd="0" presId="urn:microsoft.com/office/officeart/2005/8/layout/radial6"/>
    <dgm:cxn modelId="{EF0E2FFA-8D1C-498B-8863-44E684CF1C40}" type="presParOf" srcId="{8D2C7090-0525-433D-829F-6C9A9F188C66}" destId="{F1E0A747-F985-4339-854F-58DA1DF335CF}" srcOrd="1" destOrd="0" presId="urn:microsoft.com/office/officeart/2005/8/layout/radial6"/>
    <dgm:cxn modelId="{3948CEC0-90C3-4802-BCC8-CE60682EF03A}" type="presParOf" srcId="{8D2C7090-0525-433D-829F-6C9A9F188C66}" destId="{1E0C5F6E-134E-44E4-A720-7C8C480F62AC}" srcOrd="2" destOrd="0" presId="urn:microsoft.com/office/officeart/2005/8/layout/radial6"/>
    <dgm:cxn modelId="{52D78EC2-25DC-4DFF-A89A-5A81CEE6F160}" type="presParOf" srcId="{8D2C7090-0525-433D-829F-6C9A9F188C66}" destId="{62C3B665-1D55-4888-B8DE-328430D8048E}" srcOrd="3" destOrd="0" presId="urn:microsoft.com/office/officeart/2005/8/layout/radial6"/>
    <dgm:cxn modelId="{737E9CAD-D529-4B67-9801-2C6B0D8B8BD0}" type="presParOf" srcId="{8D2C7090-0525-433D-829F-6C9A9F188C66}" destId="{2103A210-7705-4278-8902-32C81CA0C1CB}" srcOrd="4" destOrd="0" presId="urn:microsoft.com/office/officeart/2005/8/layout/radial6"/>
    <dgm:cxn modelId="{775AD762-3005-45D2-B031-F4560BAF9EFE}" type="presParOf" srcId="{8D2C7090-0525-433D-829F-6C9A9F188C66}" destId="{E528F9C6-CFB8-4F7D-986D-E2D9722B8B03}" srcOrd="5" destOrd="0" presId="urn:microsoft.com/office/officeart/2005/8/layout/radial6"/>
    <dgm:cxn modelId="{0AAC327F-001C-4AA5-BF95-EF51663A0919}" type="presParOf" srcId="{8D2C7090-0525-433D-829F-6C9A9F188C66}" destId="{7F3F74A4-99AB-4274-ABA5-19B5E4E44AA8}" srcOrd="6" destOrd="0" presId="urn:microsoft.com/office/officeart/2005/8/layout/radial6"/>
    <dgm:cxn modelId="{A44DCB73-1A65-46A4-8663-BA3A891C27F9}" type="presParOf" srcId="{8D2C7090-0525-433D-829F-6C9A9F188C66}" destId="{489D5EC0-06E4-4AB1-B0BD-2DD3BEF249D7}" srcOrd="7" destOrd="0" presId="urn:microsoft.com/office/officeart/2005/8/layout/radial6"/>
    <dgm:cxn modelId="{98273199-EFA9-45E3-8879-FC695F369369}" type="presParOf" srcId="{8D2C7090-0525-433D-829F-6C9A9F188C66}" destId="{BEFFFCCE-A822-48FB-866D-C107377375D7}" srcOrd="8" destOrd="0" presId="urn:microsoft.com/office/officeart/2005/8/layout/radial6"/>
    <dgm:cxn modelId="{CFD71B6E-67B1-47EA-92D1-869CCC85E38E}" type="presParOf" srcId="{8D2C7090-0525-433D-829F-6C9A9F188C66}" destId="{106E591E-4835-4CBB-B9D2-2314FF3ECF1D}"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14C5D7-778C-49E4-93A2-D75FD065DB73}"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5FCEE4FC-26B2-46F4-943F-C8AEF6920DC0}">
      <dgm:prSet phldrT="[Text]"/>
      <dgm:spPr>
        <a:blipFill dpi="0" rotWithShape="0">
          <a:blip xmlns:r="http://schemas.openxmlformats.org/officeDocument/2006/relationships" r:embed="rId1"/>
          <a:srcRect/>
          <a:stretch>
            <a:fillRect l="10000" t="10000" r="10000" b="10000"/>
          </a:stretch>
        </a:blipFill>
        <a:ln>
          <a:noFill/>
        </a:ln>
      </dgm:spPr>
      <dgm:t>
        <a:bodyPr/>
        <a:lstStyle/>
        <a:p>
          <a:r>
            <a:rPr lang="en-US" dirty="0"/>
            <a:t> </a:t>
          </a:r>
        </a:p>
      </dgm:t>
    </dgm:pt>
    <dgm:pt modelId="{BC956133-CB43-4D1A-89A5-B041DDE4C830}" type="parTrans" cxnId="{F86E2575-2681-4A53-B463-29673BA643C6}">
      <dgm:prSet/>
      <dgm:spPr/>
      <dgm:t>
        <a:bodyPr/>
        <a:lstStyle/>
        <a:p>
          <a:endParaRPr lang="en-US"/>
        </a:p>
      </dgm:t>
    </dgm:pt>
    <dgm:pt modelId="{70DA1EBA-744A-4F8A-A21D-F21203DBC91C}" type="sibTrans" cxnId="{F86E2575-2681-4A53-B463-29673BA643C6}">
      <dgm:prSet/>
      <dgm:spPr/>
      <dgm:t>
        <a:bodyPr/>
        <a:lstStyle/>
        <a:p>
          <a:endParaRPr lang="en-US"/>
        </a:p>
      </dgm:t>
    </dgm:pt>
    <dgm:pt modelId="{F171009E-AB7F-48F0-9B8E-9E207C0BDB91}">
      <dgm:prSet phldrT="[Text]"/>
      <dgm:spPr>
        <a:blipFill rotWithShape="0">
          <a:blip xmlns:r="http://schemas.openxmlformats.org/officeDocument/2006/relationships" r:embed="rId2"/>
          <a:stretch>
            <a:fillRect l="20000" t="20000" r="20000" b="20000"/>
          </a:stretch>
        </a:blipFill>
        <a:ln>
          <a:noFill/>
        </a:ln>
      </dgm:spPr>
      <dgm:t>
        <a:bodyPr/>
        <a:lstStyle/>
        <a:p>
          <a:r>
            <a:rPr lang="en-US" dirty="0"/>
            <a:t> </a:t>
          </a:r>
        </a:p>
      </dgm:t>
    </dgm:pt>
    <dgm:pt modelId="{7CECF474-F244-4229-868E-3987D611F45D}" type="parTrans" cxnId="{9E9F7E22-3BBF-4D80-8F0E-618B3126782E}">
      <dgm:prSet/>
      <dgm:spPr/>
      <dgm:t>
        <a:bodyPr/>
        <a:lstStyle/>
        <a:p>
          <a:endParaRPr lang="en-US"/>
        </a:p>
      </dgm:t>
    </dgm:pt>
    <dgm:pt modelId="{CF790FA7-86D7-4FD9-8DB8-DC9AEC3F324B}" type="sibTrans" cxnId="{9E9F7E22-3BBF-4D80-8F0E-618B3126782E}">
      <dgm:prSet/>
      <dgm:spPr/>
      <dgm:t>
        <a:bodyPr/>
        <a:lstStyle/>
        <a:p>
          <a:endParaRPr lang="en-US"/>
        </a:p>
      </dgm:t>
    </dgm:pt>
    <dgm:pt modelId="{E417ED5E-3C28-4F79-8DC9-CE86FCCDB59A}">
      <dgm:prSet phldrT="[Text]"/>
      <dgm:spPr>
        <a:blipFill rotWithShape="0">
          <a:blip xmlns:r="http://schemas.openxmlformats.org/officeDocument/2006/relationships" r:embed="rId3"/>
          <a:stretch>
            <a:fillRect l="20000" t="20000" r="20000" b="20000"/>
          </a:stretch>
        </a:blipFill>
        <a:ln>
          <a:noFill/>
        </a:ln>
      </dgm:spPr>
      <dgm:t>
        <a:bodyPr/>
        <a:lstStyle/>
        <a:p>
          <a:r>
            <a:rPr lang="en-US" dirty="0"/>
            <a:t> </a:t>
          </a:r>
        </a:p>
      </dgm:t>
    </dgm:pt>
    <dgm:pt modelId="{B978044A-9865-4BBF-9C2A-051F136FC41C}" type="parTrans" cxnId="{4439A47B-CF8D-46B2-8675-A2EB9BDE71D5}">
      <dgm:prSet/>
      <dgm:spPr/>
      <dgm:t>
        <a:bodyPr/>
        <a:lstStyle/>
        <a:p>
          <a:endParaRPr lang="en-US"/>
        </a:p>
      </dgm:t>
    </dgm:pt>
    <dgm:pt modelId="{3E9464D6-14D8-4099-8A17-212E2000E45D}" type="sibTrans" cxnId="{4439A47B-CF8D-46B2-8675-A2EB9BDE71D5}">
      <dgm:prSet/>
      <dgm:spPr/>
      <dgm:t>
        <a:bodyPr/>
        <a:lstStyle/>
        <a:p>
          <a:endParaRPr lang="en-US"/>
        </a:p>
      </dgm:t>
    </dgm:pt>
    <dgm:pt modelId="{CF9429E0-17D9-44CE-94B6-C64C89266413}">
      <dgm:prSet phldrT="[Text]"/>
      <dgm:spPr>
        <a:blipFill rotWithShape="0">
          <a:blip xmlns:r="http://schemas.openxmlformats.org/officeDocument/2006/relationships" r:embed="rId4"/>
          <a:stretch>
            <a:fillRect l="20000" t="20000" r="20000" b="20000"/>
          </a:stretch>
        </a:blipFill>
        <a:ln>
          <a:noFill/>
        </a:ln>
      </dgm:spPr>
      <dgm:t>
        <a:bodyPr/>
        <a:lstStyle/>
        <a:p>
          <a:r>
            <a:rPr lang="en-US" dirty="0"/>
            <a:t> </a:t>
          </a:r>
        </a:p>
      </dgm:t>
    </dgm:pt>
    <dgm:pt modelId="{8A02F066-4CC7-4646-88FA-B235CCCC510A}" type="parTrans" cxnId="{3C11B74E-1272-4488-84B3-9C93D39E88BA}">
      <dgm:prSet/>
      <dgm:spPr/>
      <dgm:t>
        <a:bodyPr/>
        <a:lstStyle/>
        <a:p>
          <a:endParaRPr lang="en-US"/>
        </a:p>
      </dgm:t>
    </dgm:pt>
    <dgm:pt modelId="{DBD84827-E006-4292-A8C1-FF9779021252}" type="sibTrans" cxnId="{3C11B74E-1272-4488-84B3-9C93D39E88BA}">
      <dgm:prSet/>
      <dgm:spPr/>
      <dgm:t>
        <a:bodyPr/>
        <a:lstStyle/>
        <a:p>
          <a:endParaRPr lang="en-US"/>
        </a:p>
      </dgm:t>
    </dgm:pt>
    <dgm:pt modelId="{8D2C7090-0525-433D-829F-6C9A9F188C66}" type="pres">
      <dgm:prSet presAssocID="{4314C5D7-778C-49E4-93A2-D75FD065DB73}" presName="Name0" presStyleCnt="0">
        <dgm:presLayoutVars>
          <dgm:chMax val="1"/>
          <dgm:dir/>
          <dgm:animLvl val="ctr"/>
          <dgm:resizeHandles val="exact"/>
        </dgm:presLayoutVars>
      </dgm:prSet>
      <dgm:spPr/>
      <dgm:t>
        <a:bodyPr/>
        <a:lstStyle/>
        <a:p>
          <a:endParaRPr lang="en-US"/>
        </a:p>
      </dgm:t>
    </dgm:pt>
    <dgm:pt modelId="{F711590D-FB1B-45D9-B43A-D50B1F00BE0D}" type="pres">
      <dgm:prSet presAssocID="{5FCEE4FC-26B2-46F4-943F-C8AEF6920DC0}" presName="centerShape" presStyleLbl="node0" presStyleIdx="0" presStyleCnt="1"/>
      <dgm:spPr/>
      <dgm:t>
        <a:bodyPr/>
        <a:lstStyle/>
        <a:p>
          <a:endParaRPr lang="en-US"/>
        </a:p>
      </dgm:t>
    </dgm:pt>
    <dgm:pt modelId="{F1E0A747-F985-4339-854F-58DA1DF335CF}" type="pres">
      <dgm:prSet presAssocID="{F171009E-AB7F-48F0-9B8E-9E207C0BDB91}" presName="node" presStyleLbl="node1" presStyleIdx="0" presStyleCnt="3">
        <dgm:presLayoutVars>
          <dgm:bulletEnabled val="1"/>
        </dgm:presLayoutVars>
      </dgm:prSet>
      <dgm:spPr/>
      <dgm:t>
        <a:bodyPr/>
        <a:lstStyle/>
        <a:p>
          <a:endParaRPr lang="en-US"/>
        </a:p>
      </dgm:t>
    </dgm:pt>
    <dgm:pt modelId="{1E0C5F6E-134E-44E4-A720-7C8C480F62AC}" type="pres">
      <dgm:prSet presAssocID="{F171009E-AB7F-48F0-9B8E-9E207C0BDB91}" presName="dummy" presStyleCnt="0"/>
      <dgm:spPr/>
    </dgm:pt>
    <dgm:pt modelId="{62C3B665-1D55-4888-B8DE-328430D8048E}" type="pres">
      <dgm:prSet presAssocID="{CF790FA7-86D7-4FD9-8DB8-DC9AEC3F324B}" presName="sibTrans" presStyleLbl="sibTrans2D1" presStyleIdx="0" presStyleCnt="3"/>
      <dgm:spPr/>
      <dgm:t>
        <a:bodyPr/>
        <a:lstStyle/>
        <a:p>
          <a:endParaRPr lang="en-US"/>
        </a:p>
      </dgm:t>
    </dgm:pt>
    <dgm:pt modelId="{2103A210-7705-4278-8902-32C81CA0C1CB}" type="pres">
      <dgm:prSet presAssocID="{E417ED5E-3C28-4F79-8DC9-CE86FCCDB59A}" presName="node" presStyleLbl="node1" presStyleIdx="1" presStyleCnt="3">
        <dgm:presLayoutVars>
          <dgm:bulletEnabled val="1"/>
        </dgm:presLayoutVars>
      </dgm:prSet>
      <dgm:spPr/>
      <dgm:t>
        <a:bodyPr/>
        <a:lstStyle/>
        <a:p>
          <a:endParaRPr lang="en-US"/>
        </a:p>
      </dgm:t>
    </dgm:pt>
    <dgm:pt modelId="{E528F9C6-CFB8-4F7D-986D-E2D9722B8B03}" type="pres">
      <dgm:prSet presAssocID="{E417ED5E-3C28-4F79-8DC9-CE86FCCDB59A}" presName="dummy" presStyleCnt="0"/>
      <dgm:spPr/>
    </dgm:pt>
    <dgm:pt modelId="{7F3F74A4-99AB-4274-ABA5-19B5E4E44AA8}" type="pres">
      <dgm:prSet presAssocID="{3E9464D6-14D8-4099-8A17-212E2000E45D}" presName="sibTrans" presStyleLbl="sibTrans2D1" presStyleIdx="1" presStyleCnt="3"/>
      <dgm:spPr/>
      <dgm:t>
        <a:bodyPr/>
        <a:lstStyle/>
        <a:p>
          <a:endParaRPr lang="en-US"/>
        </a:p>
      </dgm:t>
    </dgm:pt>
    <dgm:pt modelId="{489D5EC0-06E4-4AB1-B0BD-2DD3BEF249D7}" type="pres">
      <dgm:prSet presAssocID="{CF9429E0-17D9-44CE-94B6-C64C89266413}" presName="node" presStyleLbl="node1" presStyleIdx="2" presStyleCnt="3">
        <dgm:presLayoutVars>
          <dgm:bulletEnabled val="1"/>
        </dgm:presLayoutVars>
      </dgm:prSet>
      <dgm:spPr/>
      <dgm:t>
        <a:bodyPr/>
        <a:lstStyle/>
        <a:p>
          <a:endParaRPr lang="en-US"/>
        </a:p>
      </dgm:t>
    </dgm:pt>
    <dgm:pt modelId="{BEFFFCCE-A822-48FB-866D-C107377375D7}" type="pres">
      <dgm:prSet presAssocID="{CF9429E0-17D9-44CE-94B6-C64C89266413}" presName="dummy" presStyleCnt="0"/>
      <dgm:spPr/>
    </dgm:pt>
    <dgm:pt modelId="{106E591E-4835-4CBB-B9D2-2314FF3ECF1D}" type="pres">
      <dgm:prSet presAssocID="{DBD84827-E006-4292-A8C1-FF9779021252}" presName="sibTrans" presStyleLbl="sibTrans2D1" presStyleIdx="2" presStyleCnt="3" custLinFactNeighborX="0"/>
      <dgm:spPr/>
      <dgm:t>
        <a:bodyPr/>
        <a:lstStyle/>
        <a:p>
          <a:endParaRPr lang="en-US"/>
        </a:p>
      </dgm:t>
    </dgm:pt>
  </dgm:ptLst>
  <dgm:cxnLst>
    <dgm:cxn modelId="{0D9948C4-D0C5-4E12-A63F-45D7509FACC2}" type="presOf" srcId="{E417ED5E-3C28-4F79-8DC9-CE86FCCDB59A}" destId="{2103A210-7705-4278-8902-32C81CA0C1CB}" srcOrd="0" destOrd="0" presId="urn:microsoft.com/office/officeart/2005/8/layout/radial6"/>
    <dgm:cxn modelId="{F86E2575-2681-4A53-B463-29673BA643C6}" srcId="{4314C5D7-778C-49E4-93A2-D75FD065DB73}" destId="{5FCEE4FC-26B2-46F4-943F-C8AEF6920DC0}" srcOrd="0" destOrd="0" parTransId="{BC956133-CB43-4D1A-89A5-B041DDE4C830}" sibTransId="{70DA1EBA-744A-4F8A-A21D-F21203DBC91C}"/>
    <dgm:cxn modelId="{4A520294-4E43-4B36-AAE6-74E676758BE4}" type="presOf" srcId="{3E9464D6-14D8-4099-8A17-212E2000E45D}" destId="{7F3F74A4-99AB-4274-ABA5-19B5E4E44AA8}" srcOrd="0" destOrd="0" presId="urn:microsoft.com/office/officeart/2005/8/layout/radial6"/>
    <dgm:cxn modelId="{9E9F7E22-3BBF-4D80-8F0E-618B3126782E}" srcId="{5FCEE4FC-26B2-46F4-943F-C8AEF6920DC0}" destId="{F171009E-AB7F-48F0-9B8E-9E207C0BDB91}" srcOrd="0" destOrd="0" parTransId="{7CECF474-F244-4229-868E-3987D611F45D}" sibTransId="{CF790FA7-86D7-4FD9-8DB8-DC9AEC3F324B}"/>
    <dgm:cxn modelId="{2CCBB17C-9DE9-42AE-97D5-FD0638CF8640}" type="presOf" srcId="{5FCEE4FC-26B2-46F4-943F-C8AEF6920DC0}" destId="{F711590D-FB1B-45D9-B43A-D50B1F00BE0D}" srcOrd="0" destOrd="0" presId="urn:microsoft.com/office/officeart/2005/8/layout/radial6"/>
    <dgm:cxn modelId="{5E914D01-ED56-42FD-8F6D-6860AA6201EA}" type="presOf" srcId="{F171009E-AB7F-48F0-9B8E-9E207C0BDB91}" destId="{F1E0A747-F985-4339-854F-58DA1DF335CF}" srcOrd="0" destOrd="0" presId="urn:microsoft.com/office/officeart/2005/8/layout/radial6"/>
    <dgm:cxn modelId="{9A153951-4FAC-4AF5-84D4-3BF23AE2997A}" type="presOf" srcId="{DBD84827-E006-4292-A8C1-FF9779021252}" destId="{106E591E-4835-4CBB-B9D2-2314FF3ECF1D}" srcOrd="0" destOrd="0" presId="urn:microsoft.com/office/officeart/2005/8/layout/radial6"/>
    <dgm:cxn modelId="{83F85B59-4455-47C2-B8DC-642C115190A7}" type="presOf" srcId="{CF790FA7-86D7-4FD9-8DB8-DC9AEC3F324B}" destId="{62C3B665-1D55-4888-B8DE-328430D8048E}" srcOrd="0" destOrd="0" presId="urn:microsoft.com/office/officeart/2005/8/layout/radial6"/>
    <dgm:cxn modelId="{2E23FDC8-D005-41E9-A87D-A39A38D79755}" type="presOf" srcId="{4314C5D7-778C-49E4-93A2-D75FD065DB73}" destId="{8D2C7090-0525-433D-829F-6C9A9F188C66}" srcOrd="0" destOrd="0" presId="urn:microsoft.com/office/officeart/2005/8/layout/radial6"/>
    <dgm:cxn modelId="{FD8D2AC6-E948-49B2-B246-18496C156496}" type="presOf" srcId="{CF9429E0-17D9-44CE-94B6-C64C89266413}" destId="{489D5EC0-06E4-4AB1-B0BD-2DD3BEF249D7}" srcOrd="0" destOrd="0" presId="urn:microsoft.com/office/officeart/2005/8/layout/radial6"/>
    <dgm:cxn modelId="{3C11B74E-1272-4488-84B3-9C93D39E88BA}" srcId="{5FCEE4FC-26B2-46F4-943F-C8AEF6920DC0}" destId="{CF9429E0-17D9-44CE-94B6-C64C89266413}" srcOrd="2" destOrd="0" parTransId="{8A02F066-4CC7-4646-88FA-B235CCCC510A}" sibTransId="{DBD84827-E006-4292-A8C1-FF9779021252}"/>
    <dgm:cxn modelId="{4439A47B-CF8D-46B2-8675-A2EB9BDE71D5}" srcId="{5FCEE4FC-26B2-46F4-943F-C8AEF6920DC0}" destId="{E417ED5E-3C28-4F79-8DC9-CE86FCCDB59A}" srcOrd="1" destOrd="0" parTransId="{B978044A-9865-4BBF-9C2A-051F136FC41C}" sibTransId="{3E9464D6-14D8-4099-8A17-212E2000E45D}"/>
    <dgm:cxn modelId="{B0470A69-A8AC-4138-8F02-7BFE4F36D064}" type="presParOf" srcId="{8D2C7090-0525-433D-829F-6C9A9F188C66}" destId="{F711590D-FB1B-45D9-B43A-D50B1F00BE0D}" srcOrd="0" destOrd="0" presId="urn:microsoft.com/office/officeart/2005/8/layout/radial6"/>
    <dgm:cxn modelId="{EF0E2FFA-8D1C-498B-8863-44E684CF1C40}" type="presParOf" srcId="{8D2C7090-0525-433D-829F-6C9A9F188C66}" destId="{F1E0A747-F985-4339-854F-58DA1DF335CF}" srcOrd="1" destOrd="0" presId="urn:microsoft.com/office/officeart/2005/8/layout/radial6"/>
    <dgm:cxn modelId="{3948CEC0-90C3-4802-BCC8-CE60682EF03A}" type="presParOf" srcId="{8D2C7090-0525-433D-829F-6C9A9F188C66}" destId="{1E0C5F6E-134E-44E4-A720-7C8C480F62AC}" srcOrd="2" destOrd="0" presId="urn:microsoft.com/office/officeart/2005/8/layout/radial6"/>
    <dgm:cxn modelId="{52D78EC2-25DC-4DFF-A89A-5A81CEE6F160}" type="presParOf" srcId="{8D2C7090-0525-433D-829F-6C9A9F188C66}" destId="{62C3B665-1D55-4888-B8DE-328430D8048E}" srcOrd="3" destOrd="0" presId="urn:microsoft.com/office/officeart/2005/8/layout/radial6"/>
    <dgm:cxn modelId="{737E9CAD-D529-4B67-9801-2C6B0D8B8BD0}" type="presParOf" srcId="{8D2C7090-0525-433D-829F-6C9A9F188C66}" destId="{2103A210-7705-4278-8902-32C81CA0C1CB}" srcOrd="4" destOrd="0" presId="urn:microsoft.com/office/officeart/2005/8/layout/radial6"/>
    <dgm:cxn modelId="{775AD762-3005-45D2-B031-F4560BAF9EFE}" type="presParOf" srcId="{8D2C7090-0525-433D-829F-6C9A9F188C66}" destId="{E528F9C6-CFB8-4F7D-986D-E2D9722B8B03}" srcOrd="5" destOrd="0" presId="urn:microsoft.com/office/officeart/2005/8/layout/radial6"/>
    <dgm:cxn modelId="{0AAC327F-001C-4AA5-BF95-EF51663A0919}" type="presParOf" srcId="{8D2C7090-0525-433D-829F-6C9A9F188C66}" destId="{7F3F74A4-99AB-4274-ABA5-19B5E4E44AA8}" srcOrd="6" destOrd="0" presId="urn:microsoft.com/office/officeart/2005/8/layout/radial6"/>
    <dgm:cxn modelId="{A44DCB73-1A65-46A4-8663-BA3A891C27F9}" type="presParOf" srcId="{8D2C7090-0525-433D-829F-6C9A9F188C66}" destId="{489D5EC0-06E4-4AB1-B0BD-2DD3BEF249D7}" srcOrd="7" destOrd="0" presId="urn:microsoft.com/office/officeart/2005/8/layout/radial6"/>
    <dgm:cxn modelId="{98273199-EFA9-45E3-8879-FC695F369369}" type="presParOf" srcId="{8D2C7090-0525-433D-829F-6C9A9F188C66}" destId="{BEFFFCCE-A822-48FB-866D-C107377375D7}" srcOrd="8" destOrd="0" presId="urn:microsoft.com/office/officeart/2005/8/layout/radial6"/>
    <dgm:cxn modelId="{CFD71B6E-67B1-47EA-92D1-869CCC85E38E}" type="presParOf" srcId="{8D2C7090-0525-433D-829F-6C9A9F188C66}" destId="{106E591E-4835-4CBB-B9D2-2314FF3ECF1D}"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E591E-4835-4CBB-B9D2-2314FF3ECF1D}">
      <dsp:nvSpPr>
        <dsp:cNvPr id="0" name=""/>
        <dsp:cNvSpPr/>
      </dsp:nvSpPr>
      <dsp:spPr>
        <a:xfrm>
          <a:off x="654303" y="334409"/>
          <a:ext cx="2237635" cy="2237635"/>
        </a:xfrm>
        <a:prstGeom prst="blockArc">
          <a:avLst>
            <a:gd name="adj1" fmla="val 9000000"/>
            <a:gd name="adj2" fmla="val 16200000"/>
            <a:gd name="adj3" fmla="val 4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3F74A4-99AB-4274-ABA5-19B5E4E44AA8}">
      <dsp:nvSpPr>
        <dsp:cNvPr id="0" name=""/>
        <dsp:cNvSpPr/>
      </dsp:nvSpPr>
      <dsp:spPr>
        <a:xfrm>
          <a:off x="654303" y="334409"/>
          <a:ext cx="2237635" cy="2237635"/>
        </a:xfrm>
        <a:prstGeom prst="blockArc">
          <a:avLst>
            <a:gd name="adj1" fmla="val 1800000"/>
            <a:gd name="adj2" fmla="val 9000000"/>
            <a:gd name="adj3" fmla="val 4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C3B665-1D55-4888-B8DE-328430D8048E}">
      <dsp:nvSpPr>
        <dsp:cNvPr id="0" name=""/>
        <dsp:cNvSpPr/>
      </dsp:nvSpPr>
      <dsp:spPr>
        <a:xfrm>
          <a:off x="654303" y="334409"/>
          <a:ext cx="2237635" cy="2237635"/>
        </a:xfrm>
        <a:prstGeom prst="blockArc">
          <a:avLst>
            <a:gd name="adj1" fmla="val 16200000"/>
            <a:gd name="adj2" fmla="val 1800000"/>
            <a:gd name="adj3" fmla="val 46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11590D-FB1B-45D9-B43A-D50B1F00BE0D}">
      <dsp:nvSpPr>
        <dsp:cNvPr id="0" name=""/>
        <dsp:cNvSpPr/>
      </dsp:nvSpPr>
      <dsp:spPr>
        <a:xfrm>
          <a:off x="1258846" y="938953"/>
          <a:ext cx="1028548" cy="1028548"/>
        </a:xfrm>
        <a:prstGeom prst="ellipse">
          <a:avLst/>
        </a:prstGeom>
        <a:blipFill dpi="0" rotWithShape="0">
          <a:blip xmlns:r="http://schemas.openxmlformats.org/officeDocument/2006/relationships" r:embed="rId1"/>
          <a:srcRect/>
          <a:stretch>
            <a:fillRect l="10000" t="10000" r="10000" b="10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lvl="0" algn="ctr" defTabSz="1911350">
            <a:lnSpc>
              <a:spcPct val="90000"/>
            </a:lnSpc>
            <a:spcBef>
              <a:spcPct val="0"/>
            </a:spcBef>
            <a:spcAft>
              <a:spcPct val="35000"/>
            </a:spcAft>
          </a:pPr>
          <a:r>
            <a:rPr lang="en-US" sz="4300" kern="1200" dirty="0"/>
            <a:t> </a:t>
          </a:r>
        </a:p>
      </dsp:txBody>
      <dsp:txXfrm>
        <a:off x="1409473" y="1089580"/>
        <a:ext cx="727294" cy="727294"/>
      </dsp:txXfrm>
    </dsp:sp>
    <dsp:sp modelId="{F1E0A747-F985-4339-854F-58DA1DF335CF}">
      <dsp:nvSpPr>
        <dsp:cNvPr id="0" name=""/>
        <dsp:cNvSpPr/>
      </dsp:nvSpPr>
      <dsp:spPr>
        <a:xfrm>
          <a:off x="1413128" y="337"/>
          <a:ext cx="719984" cy="719984"/>
        </a:xfrm>
        <a:prstGeom prst="ellipse">
          <a:avLst/>
        </a:prstGeom>
        <a:blipFill rotWithShape="0">
          <a:blip xmlns:r="http://schemas.openxmlformats.org/officeDocument/2006/relationships" r:embed="rId2"/>
          <a:stretch>
            <a:fillRect l="20000" t="20000" r="20000" b="20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a:t> </a:t>
          </a:r>
        </a:p>
      </dsp:txBody>
      <dsp:txXfrm>
        <a:off x="1518567" y="105776"/>
        <a:ext cx="509106" cy="509106"/>
      </dsp:txXfrm>
    </dsp:sp>
    <dsp:sp modelId="{2103A210-7705-4278-8902-32C81CA0C1CB}">
      <dsp:nvSpPr>
        <dsp:cNvPr id="0" name=""/>
        <dsp:cNvSpPr/>
      </dsp:nvSpPr>
      <dsp:spPr>
        <a:xfrm>
          <a:off x="2359606" y="1639684"/>
          <a:ext cx="719984" cy="719984"/>
        </a:xfrm>
        <a:prstGeom prst="ellipse">
          <a:avLst/>
        </a:prstGeom>
        <a:blipFill rotWithShape="0">
          <a:blip xmlns:r="http://schemas.openxmlformats.org/officeDocument/2006/relationships" r:embed="rId3"/>
          <a:stretch>
            <a:fillRect l="20000" t="20000" r="20000" b="20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a:t> </a:t>
          </a:r>
        </a:p>
      </dsp:txBody>
      <dsp:txXfrm>
        <a:off x="2465045" y="1745123"/>
        <a:ext cx="509106" cy="509106"/>
      </dsp:txXfrm>
    </dsp:sp>
    <dsp:sp modelId="{489D5EC0-06E4-4AB1-B0BD-2DD3BEF249D7}">
      <dsp:nvSpPr>
        <dsp:cNvPr id="0" name=""/>
        <dsp:cNvSpPr/>
      </dsp:nvSpPr>
      <dsp:spPr>
        <a:xfrm>
          <a:off x="466651" y="1639684"/>
          <a:ext cx="719984" cy="719984"/>
        </a:xfrm>
        <a:prstGeom prst="ellipse">
          <a:avLst/>
        </a:prstGeom>
        <a:blipFill rotWithShape="0">
          <a:blip xmlns:r="http://schemas.openxmlformats.org/officeDocument/2006/relationships" r:embed="rId4"/>
          <a:stretch>
            <a:fillRect l="20000" t="20000" r="20000" b="20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a:t> </a:t>
          </a:r>
        </a:p>
      </dsp:txBody>
      <dsp:txXfrm>
        <a:off x="572090" y="1745123"/>
        <a:ext cx="509106" cy="509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E591E-4835-4CBB-B9D2-2314FF3ECF1D}">
      <dsp:nvSpPr>
        <dsp:cNvPr id="0" name=""/>
        <dsp:cNvSpPr/>
      </dsp:nvSpPr>
      <dsp:spPr>
        <a:xfrm>
          <a:off x="723724" y="361408"/>
          <a:ext cx="2405480" cy="2405480"/>
        </a:xfrm>
        <a:prstGeom prst="blockArc">
          <a:avLst>
            <a:gd name="adj1" fmla="val 9000000"/>
            <a:gd name="adj2" fmla="val 1620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3F74A4-99AB-4274-ABA5-19B5E4E44AA8}">
      <dsp:nvSpPr>
        <dsp:cNvPr id="0" name=""/>
        <dsp:cNvSpPr/>
      </dsp:nvSpPr>
      <dsp:spPr>
        <a:xfrm>
          <a:off x="723724" y="361408"/>
          <a:ext cx="2405480" cy="2405480"/>
        </a:xfrm>
        <a:prstGeom prst="blockArc">
          <a:avLst>
            <a:gd name="adj1" fmla="val 1800000"/>
            <a:gd name="adj2" fmla="val 900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C3B665-1D55-4888-B8DE-328430D8048E}">
      <dsp:nvSpPr>
        <dsp:cNvPr id="0" name=""/>
        <dsp:cNvSpPr/>
      </dsp:nvSpPr>
      <dsp:spPr>
        <a:xfrm>
          <a:off x="723724" y="361408"/>
          <a:ext cx="2405480" cy="2405480"/>
        </a:xfrm>
        <a:prstGeom prst="blockArc">
          <a:avLst>
            <a:gd name="adj1" fmla="val 16200000"/>
            <a:gd name="adj2" fmla="val 180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11590D-FB1B-45D9-B43A-D50B1F00BE0D}">
      <dsp:nvSpPr>
        <dsp:cNvPr id="0" name=""/>
        <dsp:cNvSpPr/>
      </dsp:nvSpPr>
      <dsp:spPr>
        <a:xfrm>
          <a:off x="1372417" y="1010101"/>
          <a:ext cx="1108093" cy="1108093"/>
        </a:xfrm>
        <a:prstGeom prst="ellipse">
          <a:avLst/>
        </a:prstGeom>
        <a:blipFill dpi="0" rotWithShape="0">
          <a:blip xmlns:r="http://schemas.openxmlformats.org/officeDocument/2006/relationships" r:embed="rId1"/>
          <a:srcRect/>
          <a:stretch>
            <a:fillRect l="10000" t="10000" r="10000" b="10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r>
            <a:rPr lang="en-US" sz="4600" kern="1200" dirty="0"/>
            <a:t> </a:t>
          </a:r>
        </a:p>
      </dsp:txBody>
      <dsp:txXfrm>
        <a:off x="1534693" y="1172377"/>
        <a:ext cx="783541" cy="783541"/>
      </dsp:txXfrm>
    </dsp:sp>
    <dsp:sp modelId="{F1E0A747-F985-4339-854F-58DA1DF335CF}">
      <dsp:nvSpPr>
        <dsp:cNvPr id="0" name=""/>
        <dsp:cNvSpPr/>
      </dsp:nvSpPr>
      <dsp:spPr>
        <a:xfrm>
          <a:off x="1538631" y="1499"/>
          <a:ext cx="775665" cy="775665"/>
        </a:xfrm>
        <a:prstGeom prst="ellipse">
          <a:avLst/>
        </a:prstGeom>
        <a:blipFill rotWithShape="0">
          <a:blip xmlns:r="http://schemas.openxmlformats.org/officeDocument/2006/relationships" r:embed="rId2"/>
          <a:stretch>
            <a:fillRect l="20000" t="20000" r="20000" b="20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a:t> </a:t>
          </a:r>
        </a:p>
      </dsp:txBody>
      <dsp:txXfrm>
        <a:off x="1652225" y="115093"/>
        <a:ext cx="548477" cy="548477"/>
      </dsp:txXfrm>
    </dsp:sp>
    <dsp:sp modelId="{2103A210-7705-4278-8902-32C81CA0C1CB}">
      <dsp:nvSpPr>
        <dsp:cNvPr id="0" name=""/>
        <dsp:cNvSpPr/>
      </dsp:nvSpPr>
      <dsp:spPr>
        <a:xfrm>
          <a:off x="2556052" y="1763723"/>
          <a:ext cx="775665" cy="775665"/>
        </a:xfrm>
        <a:prstGeom prst="ellipse">
          <a:avLst/>
        </a:prstGeom>
        <a:blipFill rotWithShape="0">
          <a:blip xmlns:r="http://schemas.openxmlformats.org/officeDocument/2006/relationships" r:embed="rId3"/>
          <a:stretch>
            <a:fillRect l="20000" t="20000" r="20000" b="20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a:t> </a:t>
          </a:r>
        </a:p>
      </dsp:txBody>
      <dsp:txXfrm>
        <a:off x="2669646" y="1877317"/>
        <a:ext cx="548477" cy="548477"/>
      </dsp:txXfrm>
    </dsp:sp>
    <dsp:sp modelId="{489D5EC0-06E4-4AB1-B0BD-2DD3BEF249D7}">
      <dsp:nvSpPr>
        <dsp:cNvPr id="0" name=""/>
        <dsp:cNvSpPr/>
      </dsp:nvSpPr>
      <dsp:spPr>
        <a:xfrm>
          <a:off x="521211" y="1763723"/>
          <a:ext cx="775665" cy="775665"/>
        </a:xfrm>
        <a:prstGeom prst="ellipse">
          <a:avLst/>
        </a:prstGeom>
        <a:blipFill rotWithShape="0">
          <a:blip xmlns:r="http://schemas.openxmlformats.org/officeDocument/2006/relationships" r:embed="rId4"/>
          <a:stretch>
            <a:fillRect l="20000" t="20000" r="20000" b="20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a:t> </a:t>
          </a:r>
        </a:p>
      </dsp:txBody>
      <dsp:txXfrm>
        <a:off x="634805" y="1877317"/>
        <a:ext cx="548477" cy="54847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3/7/2021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Transport_Layer_Security"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docs.aws.amazon.com/AmazonRDS/latest/UserGuide/UsingWithRDS.SSL.html"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github.com/pgaudit/pgaudit#session-audit-loggin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compliance/program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mazon Ember Regular" charset="0"/>
                <a:ea typeface="+mn-ea"/>
                <a:cs typeface="+mn-cs"/>
              </a:rPr>
              <a:t>Hello my name is Sundar Raghavan and</a:t>
            </a:r>
            <a:r>
              <a:rPr lang="en-US" sz="1200" b="0" i="0" kern="1200" baseline="0" dirty="0" smtClean="0">
                <a:solidFill>
                  <a:schemeClr val="tx1"/>
                </a:solidFill>
                <a:effectLst/>
                <a:latin typeface="Amazon Ember Regular" charset="0"/>
                <a:ea typeface="+mn-ea"/>
                <a:cs typeface="+mn-cs"/>
              </a:rPr>
              <a:t> I am a Sr. </a:t>
            </a:r>
            <a:r>
              <a:rPr lang="en-US" sz="1200" b="0" i="0" kern="1200" dirty="0" smtClean="0">
                <a:solidFill>
                  <a:schemeClr val="tx1"/>
                </a:solidFill>
                <a:effectLst/>
                <a:latin typeface="Amazon Ember Regular" charset="0"/>
                <a:ea typeface="+mn-ea"/>
                <a:cs typeface="+mn-cs"/>
              </a:rPr>
              <a:t>Database specialist Solution architect. </a:t>
            </a:r>
          </a:p>
          <a:p>
            <a:endParaRPr lang="en-US" sz="1200" b="0" i="0"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Thank you for joining this train the trainer module</a:t>
            </a:r>
            <a:r>
              <a:rPr lang="en-US" sz="1200" b="0" i="0" kern="1200" baseline="0" dirty="0" smtClean="0">
                <a:solidFill>
                  <a:schemeClr val="tx1"/>
                </a:solidFill>
                <a:effectLst/>
                <a:latin typeface="Amazon Ember Regular" charset="0"/>
                <a:ea typeface="+mn-ea"/>
                <a:cs typeface="+mn-cs"/>
              </a:rPr>
              <a:t> </a:t>
            </a:r>
            <a:r>
              <a:rPr lang="en-US" sz="1200" b="0" i="0" kern="1200" dirty="0" smtClean="0">
                <a:solidFill>
                  <a:schemeClr val="tx1"/>
                </a:solidFill>
                <a:effectLst/>
                <a:latin typeface="Amazon Ember Regular" charset="0"/>
                <a:ea typeface="+mn-ea"/>
                <a:cs typeface="+mn-cs"/>
              </a:rPr>
              <a:t>on  “Amazon RDS PostgreSQL Security</a:t>
            </a:r>
            <a:r>
              <a:rPr lang="en-US" sz="1200" b="0" i="0" kern="1200" baseline="0" dirty="0" smtClean="0">
                <a:solidFill>
                  <a:schemeClr val="tx1"/>
                </a:solidFill>
                <a:effectLst/>
                <a:latin typeface="Amazon Ember Regular" charset="0"/>
                <a:ea typeface="+mn-ea"/>
                <a:cs typeface="+mn-cs"/>
              </a:rPr>
              <a:t>“ </a:t>
            </a:r>
            <a:endParaRPr lang="en-US" sz="1200" b="0" i="0" kern="1200" dirty="0" smtClean="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3409001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mazon Ember Regular" charset="0"/>
                <a:ea typeface="+mn-ea"/>
                <a:cs typeface="+mn-cs"/>
              </a:rPr>
              <a:t>Amazon RDS supports several ways to authenticate database users.</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Password, Kerberos, and IAM database authentication use different methods of authenticating to the database. Therefore, a specific user can log in to a database using only one authentication method.</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For PostgreSQL, use only one of the following role settings for a user of a specific database:</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-To use IAM database authentication, assign the </a:t>
            </a:r>
            <a:r>
              <a:rPr lang="en-US" sz="1200" b="0" i="0" u="none" strike="noStrike" kern="1200" dirty="0" err="1" smtClean="0">
                <a:solidFill>
                  <a:schemeClr val="tx1"/>
                </a:solidFill>
                <a:effectLst/>
                <a:latin typeface="Amazon Ember Regular" charset="0"/>
                <a:ea typeface="+mn-ea"/>
                <a:cs typeface="+mn-cs"/>
              </a:rPr>
              <a:t>rds_iam</a:t>
            </a:r>
            <a:r>
              <a:rPr lang="en-US" sz="1200" b="0" i="0" u="none" strike="noStrike" kern="1200" dirty="0" smtClean="0">
                <a:solidFill>
                  <a:schemeClr val="tx1"/>
                </a:solidFill>
                <a:effectLst/>
                <a:latin typeface="Amazon Ember Regular" charset="0"/>
                <a:ea typeface="+mn-ea"/>
                <a:cs typeface="+mn-cs"/>
              </a:rPr>
              <a:t> role to the user.</a:t>
            </a:r>
          </a:p>
          <a:p>
            <a:r>
              <a:rPr lang="en-US" sz="1200" b="0" i="0" u="none" strike="noStrike" kern="1200" dirty="0" smtClean="0">
                <a:solidFill>
                  <a:schemeClr val="tx1"/>
                </a:solidFill>
                <a:effectLst/>
                <a:latin typeface="Amazon Ember Regular" charset="0"/>
                <a:ea typeface="+mn-ea"/>
                <a:cs typeface="+mn-cs"/>
              </a:rPr>
              <a:t>-To use Kerberos authentication, assign the </a:t>
            </a:r>
            <a:r>
              <a:rPr lang="en-US" sz="1200" b="0" i="0" u="none" strike="noStrike" kern="1200" dirty="0" err="1" smtClean="0">
                <a:solidFill>
                  <a:schemeClr val="tx1"/>
                </a:solidFill>
                <a:effectLst/>
                <a:latin typeface="Amazon Ember Regular" charset="0"/>
                <a:ea typeface="+mn-ea"/>
                <a:cs typeface="+mn-cs"/>
              </a:rPr>
              <a:t>rds_ad</a:t>
            </a:r>
            <a:r>
              <a:rPr lang="en-US" sz="1200" b="0" i="0" u="none" strike="noStrike" kern="1200" dirty="0" smtClean="0">
                <a:solidFill>
                  <a:schemeClr val="tx1"/>
                </a:solidFill>
                <a:effectLst/>
                <a:latin typeface="Amazon Ember Regular" charset="0"/>
                <a:ea typeface="+mn-ea"/>
                <a:cs typeface="+mn-cs"/>
              </a:rPr>
              <a:t> role to the user.</a:t>
            </a:r>
          </a:p>
          <a:p>
            <a:r>
              <a:rPr lang="en-US" sz="1200" b="0" i="0" u="none" strike="noStrike" kern="1200" dirty="0" smtClean="0">
                <a:solidFill>
                  <a:schemeClr val="tx1"/>
                </a:solidFill>
                <a:effectLst/>
                <a:latin typeface="Amazon Ember Regular" charset="0"/>
                <a:ea typeface="+mn-ea"/>
                <a:cs typeface="+mn-cs"/>
              </a:rPr>
              <a:t>-To use password authentication, don't assign either the </a:t>
            </a:r>
            <a:r>
              <a:rPr lang="en-US" sz="1200" b="0" i="0" u="none" strike="noStrike" kern="1200" dirty="0" err="1" smtClean="0">
                <a:solidFill>
                  <a:schemeClr val="tx1"/>
                </a:solidFill>
                <a:effectLst/>
                <a:latin typeface="Amazon Ember Regular" charset="0"/>
                <a:ea typeface="+mn-ea"/>
                <a:cs typeface="+mn-cs"/>
              </a:rPr>
              <a:t>rds_iam</a:t>
            </a:r>
            <a:r>
              <a:rPr lang="en-US" sz="1200" b="0" i="0" u="none" strike="noStrike" kern="1200" dirty="0" smtClean="0">
                <a:solidFill>
                  <a:schemeClr val="tx1"/>
                </a:solidFill>
                <a:effectLst/>
                <a:latin typeface="Amazon Ember Regular" charset="0"/>
                <a:ea typeface="+mn-ea"/>
                <a:cs typeface="+mn-cs"/>
              </a:rPr>
              <a:t> or </a:t>
            </a:r>
            <a:r>
              <a:rPr lang="en-US" sz="1200" b="0" i="0" u="none" strike="noStrike" kern="1200" dirty="0" err="1" smtClean="0">
                <a:solidFill>
                  <a:schemeClr val="tx1"/>
                </a:solidFill>
                <a:effectLst/>
                <a:latin typeface="Amazon Ember Regular" charset="0"/>
                <a:ea typeface="+mn-ea"/>
                <a:cs typeface="+mn-cs"/>
              </a:rPr>
              <a:t>rds_ad</a:t>
            </a:r>
            <a:r>
              <a:rPr lang="en-US" sz="1200" b="0" i="0" u="none" strike="noStrike" kern="1200" dirty="0" smtClean="0">
                <a:solidFill>
                  <a:schemeClr val="tx1"/>
                </a:solidFill>
                <a:effectLst/>
                <a:latin typeface="Amazon Ember Regular" charset="0"/>
                <a:ea typeface="+mn-ea"/>
                <a:cs typeface="+mn-cs"/>
              </a:rPr>
              <a:t> roles to the user.</a:t>
            </a:r>
            <a:endParaRPr lang="en-US" sz="1200" b="0" i="0" u="none" strike="noStrike"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2143077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mazon Ember Regular" charset="0"/>
                <a:ea typeface="+mn-ea"/>
                <a:cs typeface="+mn-cs"/>
              </a:rPr>
              <a:t>You can authenticate to your DB instance using AWS Identity and Access Management (IAM) database authentication. IAM database authentication works with PostgreSQL. With this authentication method, you don't need to use a password when you connect to a DB instance. Instead, you use an authentication token.</a:t>
            </a:r>
          </a:p>
          <a:p>
            <a:endParaRPr lang="en-US" sz="1200" b="0" i="0"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An </a:t>
            </a:r>
            <a:r>
              <a:rPr lang="en-US" sz="1200" b="0" i="1" kern="1200" dirty="0" smtClean="0">
                <a:solidFill>
                  <a:schemeClr val="tx1"/>
                </a:solidFill>
                <a:effectLst/>
                <a:latin typeface="Amazon Ember Regular" charset="0"/>
                <a:ea typeface="+mn-ea"/>
                <a:cs typeface="+mn-cs"/>
              </a:rPr>
              <a:t>authentication token</a:t>
            </a:r>
            <a:r>
              <a:rPr lang="en-US" sz="1200" b="0" i="0" kern="1200" dirty="0" smtClean="0">
                <a:solidFill>
                  <a:schemeClr val="tx1"/>
                </a:solidFill>
                <a:effectLst/>
                <a:latin typeface="Amazon Ember Regular" charset="0"/>
                <a:ea typeface="+mn-ea"/>
                <a:cs typeface="+mn-cs"/>
              </a:rPr>
              <a:t> is a unique string of characters that Amazon RDS generates on request. Authentication tokens are generated using AWS Signature Version 4. Each token has a lifetime of 15 minutes. You don't need to store user credentials in the database, because authentication is managed externally using IAM. You can also still use standard database authentication.</a:t>
            </a:r>
          </a:p>
          <a:p>
            <a:endParaRPr lang="en-US" sz="1200" b="0" i="0"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With IAM database authentication</a:t>
            </a:r>
            <a:r>
              <a:rPr lang="en-US" sz="1200" b="0" i="0" u="none" strike="noStrike" kern="1200" baseline="0" dirty="0" smtClean="0">
                <a:solidFill>
                  <a:schemeClr val="tx1"/>
                </a:solidFill>
                <a:effectLst/>
                <a:latin typeface="Amazon Ember Regular" charset="0"/>
                <a:ea typeface="+mn-ea"/>
                <a:cs typeface="+mn-cs"/>
              </a:rPr>
              <a:t> the</a:t>
            </a:r>
            <a:endParaRPr lang="en-US" sz="1200" b="0" i="0" u="none" strike="noStrike" kern="1200" dirty="0" smtClean="0">
              <a:solidFill>
                <a:schemeClr val="tx1"/>
              </a:solidFill>
              <a:effectLst/>
              <a:latin typeface="Amazon Ember Regular" charset="0"/>
              <a:ea typeface="+mn-ea"/>
              <a:cs typeface="+mn-cs"/>
            </a:endParaRPr>
          </a:p>
          <a:p>
            <a:endParaRPr lang="en-US" sz="1200" b="0" i="0" u="none" strike="noStrike" kern="1200" dirty="0" smtClean="0">
              <a:solidFill>
                <a:schemeClr val="tx1"/>
              </a:solidFill>
              <a:effectLst/>
              <a:latin typeface="Amazon Ember Regular" charset="0"/>
              <a:ea typeface="+mn-ea"/>
              <a:cs typeface="+mn-cs"/>
            </a:endParaRPr>
          </a:p>
          <a:p>
            <a:pPr marL="171450" indent="-171450">
              <a:buFont typeface="Arial" panose="020B0604020202020204" pitchFamily="34" charset="0"/>
              <a:buChar char="•"/>
            </a:pPr>
            <a:r>
              <a:rPr lang="en-US" sz="1200" b="0" i="0" u="none" strike="noStrike" kern="1200" dirty="0" smtClean="0">
                <a:solidFill>
                  <a:schemeClr val="tx1"/>
                </a:solidFill>
                <a:effectLst/>
                <a:latin typeface="Amazon Ember Regular" charset="0"/>
                <a:ea typeface="+mn-ea"/>
                <a:cs typeface="+mn-cs"/>
              </a:rPr>
              <a:t>Network traffic to and from the database is encrypted using Secure Socket Layer (SSL) or Transport Layer Security (TLS).</a:t>
            </a:r>
          </a:p>
          <a:p>
            <a:pPr marL="171450" indent="-171450">
              <a:buFont typeface="Arial" panose="020B0604020202020204" pitchFamily="34" charset="0"/>
              <a:buChar char="•"/>
            </a:pPr>
            <a:endParaRPr lang="en-US" sz="1200" b="0" i="0" u="none" strike="noStrike" kern="1200" dirty="0" smtClean="0">
              <a:solidFill>
                <a:schemeClr val="tx1"/>
              </a:solidFill>
              <a:effectLst/>
              <a:latin typeface="Amazon Ember Regular" charset="0"/>
              <a:ea typeface="+mn-ea"/>
              <a:cs typeface="+mn-cs"/>
            </a:endParaRPr>
          </a:p>
          <a:p>
            <a:pPr marL="171450" indent="-171450">
              <a:buFont typeface="Arial" panose="020B0604020202020204" pitchFamily="34" charset="0"/>
              <a:buChar char="•"/>
            </a:pPr>
            <a:r>
              <a:rPr lang="en-US" sz="1200" b="0" i="0" u="none" strike="noStrike" kern="1200" dirty="0" smtClean="0">
                <a:solidFill>
                  <a:schemeClr val="tx1"/>
                </a:solidFill>
                <a:effectLst/>
                <a:latin typeface="Amazon Ember Regular" charset="0"/>
                <a:ea typeface="+mn-ea"/>
                <a:cs typeface="+mn-cs"/>
              </a:rPr>
              <a:t>You can use IAM to centrally manage access to your database resources, instead of managing access individually on each DB instance.</a:t>
            </a:r>
          </a:p>
          <a:p>
            <a:pPr marL="171450" indent="-171450">
              <a:buFont typeface="Arial" panose="020B0604020202020204" pitchFamily="34" charset="0"/>
              <a:buChar char="•"/>
            </a:pPr>
            <a:endParaRPr lang="en-US" sz="1200" b="0" i="0" u="none" strike="noStrike" kern="1200" dirty="0" smtClean="0">
              <a:solidFill>
                <a:schemeClr val="tx1"/>
              </a:solidFill>
              <a:effectLst/>
              <a:latin typeface="Amazon Ember Regular" charset="0"/>
              <a:ea typeface="+mn-ea"/>
              <a:cs typeface="+mn-cs"/>
            </a:endParaRPr>
          </a:p>
          <a:p>
            <a:pPr marL="171450" indent="-171450">
              <a:buFont typeface="Arial" panose="020B0604020202020204" pitchFamily="34" charset="0"/>
              <a:buChar char="•"/>
            </a:pPr>
            <a:r>
              <a:rPr lang="en-US" sz="1200" b="0" i="0" u="none" strike="noStrike" kern="1200" dirty="0" smtClean="0">
                <a:solidFill>
                  <a:schemeClr val="tx1"/>
                </a:solidFill>
                <a:effectLst/>
                <a:latin typeface="Amazon Ember Regular" charset="0"/>
                <a:ea typeface="+mn-ea"/>
                <a:cs typeface="+mn-cs"/>
              </a:rPr>
              <a:t>For applications running on Amazon EC2, you can use profile credentials specific to your EC2 instance to access your database instead of a password, for greater security.</a:t>
            </a:r>
          </a:p>
          <a:p>
            <a:endParaRPr lang="en-US" sz="1200" b="0" i="0" kern="1200" dirty="0" smtClean="0">
              <a:solidFill>
                <a:schemeClr val="tx1"/>
              </a:solidFill>
              <a:effectLst/>
              <a:latin typeface="Amazon Ember Regular" charset="0"/>
              <a:ea typeface="+mn-ea"/>
              <a:cs typeface="+mn-cs"/>
            </a:endParaRPr>
          </a:p>
          <a:p>
            <a:endParaRPr lang="en-US" sz="1200" b="0" i="0" kern="1200" dirty="0" smtClean="0">
              <a:solidFill>
                <a:schemeClr val="tx1"/>
              </a:solidFill>
              <a:effectLst/>
              <a:latin typeface="Amazon Ember Regular"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dirty="0"/>
              <a:t>AWS SKO Event 2019</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E4738081-ED31-43D5-BFC3-EF4925DA9A61}" type="datetime8">
              <a:rPr lang="en-US" smtClean="0"/>
              <a:t>3/7/2021 9:46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34738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mazon Ember Regular" charset="0"/>
                <a:ea typeface="+mn-ea"/>
                <a:cs typeface="+mn-cs"/>
              </a:rPr>
              <a:t>Amazon RDS supports external authentication of database users using Kerberos and Microsoft Active Directory. Kerberos is a network authentication protocol that uses tickets and symmetric-key cryptography to eliminate the need to transmit passwords over the network. Kerberos has been built into Active Directory and is designed to authenticate users to network resources, such as databases.</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You can use Kerberos authentication to authenticate users when they connect to your DB instance running PostgreSQL. In this case, your DB instance works with AWS Directory Service for Microsoft Active Directory to enable Kerberos authentication. </a:t>
            </a:r>
          </a:p>
          <a:p>
            <a:endParaRPr lang="en-US" sz="1200" b="0" i="0" u="none" strike="noStrike" kern="1200" dirty="0" smtClean="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980887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Amazon Ember Regular" charset="0"/>
                <a:ea typeface="+mn-ea"/>
                <a:cs typeface="+mn-cs"/>
              </a:rPr>
              <a:t>Here are the screen shots</a:t>
            </a:r>
            <a:r>
              <a:rPr lang="en-US" sz="1200" b="0" i="0" u="none" strike="noStrike" kern="1200" baseline="0" dirty="0" smtClean="0">
                <a:solidFill>
                  <a:schemeClr val="tx1"/>
                </a:solidFill>
                <a:effectLst/>
                <a:latin typeface="Amazon Ember Regular" charset="0"/>
                <a:ea typeface="+mn-ea"/>
                <a:cs typeface="+mn-cs"/>
              </a:rPr>
              <a:t> that explains how Kerberos Authentication can be configured  via AWS Console</a:t>
            </a:r>
            <a:endParaRPr lang="en-US" sz="1200" b="0" i="0" u="none" strike="noStrike" kern="1200" dirty="0" smtClean="0">
              <a:solidFill>
                <a:schemeClr val="tx1"/>
              </a:solidFill>
              <a:effectLst/>
              <a:latin typeface="Amazon Ember Regular" charset="0"/>
              <a:ea typeface="+mn-ea"/>
              <a:cs typeface="+mn-cs"/>
            </a:endParaRP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a:t>
            </a:r>
          </a:p>
          <a:p>
            <a:r>
              <a:rPr lang="en-US" sz="1200" b="0" i="0" u="none" strike="noStrike" kern="1200" dirty="0" smtClean="0">
                <a:solidFill>
                  <a:schemeClr val="tx1"/>
                </a:solidFill>
                <a:effectLst/>
                <a:latin typeface="Amazon Ember Regular" charset="0"/>
                <a:ea typeface="+mn-ea"/>
                <a:cs typeface="+mn-cs"/>
              </a:rPr>
              <a:t>Keeping all of your credentials in the same directory can save you time and effort. You have a centralized place for storing and managing credentials for multiple DB instances. </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Using a directory can also improve your overall security profile.</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Here is how the Amazon RDS PostgreSQL Authentication with Kerberos works.</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(Click) You create an AWS Managed Microsoft directory (AWS MAD) to store user credentials.  </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(Click)  You then provide Active Directory's domain and other information</a:t>
            </a:r>
            <a:r>
              <a:rPr lang="en-US" sz="1200" b="0" i="0" u="none" strike="noStrike" kern="1200" baseline="0" dirty="0" smtClean="0">
                <a:solidFill>
                  <a:schemeClr val="tx1"/>
                </a:solidFill>
                <a:effectLst/>
                <a:latin typeface="Amazon Ember Regular" charset="0"/>
                <a:ea typeface="+mn-ea"/>
                <a:cs typeface="+mn-cs"/>
              </a:rPr>
              <a:t> </a:t>
            </a:r>
            <a:r>
              <a:rPr lang="en-US" sz="1200" b="0" i="0" u="none" strike="noStrike" kern="1200" dirty="0" smtClean="0">
                <a:solidFill>
                  <a:schemeClr val="tx1"/>
                </a:solidFill>
                <a:effectLst/>
                <a:latin typeface="Amazon Ember Regular" charset="0"/>
                <a:ea typeface="+mn-ea"/>
                <a:cs typeface="+mn-cs"/>
              </a:rPr>
              <a:t>to your PostgreSQL DB instance</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When users authenticate with the PostgreSQL DB instance, authentication requests are forwarded to the AWS Managed Microsoft directory. </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a:t>
            </a:r>
          </a:p>
          <a:p>
            <a:r>
              <a:rPr lang="en-US" sz="1200" b="0" i="0" u="none" strike="noStrike" kern="1200" dirty="0" smtClean="0">
                <a:solidFill>
                  <a:schemeClr val="tx1"/>
                </a:solidFill>
                <a:effectLst/>
                <a:latin typeface="Amazon Ember Regular" charset="0"/>
                <a:ea typeface="+mn-ea"/>
                <a:cs typeface="+mn-cs"/>
              </a:rPr>
              <a:t>You can also access credentials from your own on-premises Microsoft Active Directory. To do so you create a trusting domain relationship so that the AWS Managed Microsoft AD directory trusts your on-premises Microsoft Active Directory. In this way, your users can access your PostgreSQL instances with the same Windows single sign-on (SSO) experience as when they access workloads in your on-premises network.</a:t>
            </a:r>
          </a:p>
          <a:p>
            <a:endParaRPr lang="en-US" sz="1200" b="0" i="0" u="none" strike="noStrike" kern="1200" dirty="0" smtClean="0">
              <a:solidFill>
                <a:schemeClr val="tx1"/>
              </a:solidFill>
              <a:effectLst/>
              <a:latin typeface="Amazon Ember Regular" charset="0"/>
              <a:ea typeface="+mn-ea"/>
              <a:cs typeface="+mn-cs"/>
            </a:endParaRPr>
          </a:p>
        </p:txBody>
      </p:sp>
      <p:sp>
        <p:nvSpPr>
          <p:cNvPr id="4" name="Header Placeholder 3"/>
          <p:cNvSpPr>
            <a:spLocks noGrp="1"/>
          </p:cNvSpPr>
          <p:nvPr>
            <p:ph type="hdr" sz="quarter" idx="10"/>
          </p:nvPr>
        </p:nvSpPr>
        <p:spPr/>
        <p:txBody>
          <a:bodyPr/>
          <a:lstStyle/>
          <a:p>
            <a:r>
              <a:rPr lang="en-US" dirty="0"/>
              <a:t>AWS SKO Event 2019</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E4738081-ED31-43D5-BFC3-EF4925DA9A61}" type="datetime8">
              <a:rPr lang="en-US" smtClean="0"/>
              <a:t>3/8/2021 6:49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162653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also modify an existing</a:t>
            </a:r>
            <a:r>
              <a:rPr lang="en-US" baseline="0" dirty="0" smtClean="0"/>
              <a:t> RDS Instance to us a AWS Managed Microsoft AD.  </a:t>
            </a:r>
          </a:p>
          <a:p>
            <a:endParaRPr lang="en-US" baseline="0" dirty="0" smtClean="0"/>
          </a:p>
          <a:p>
            <a:r>
              <a:rPr lang="en-US" baseline="0" dirty="0" smtClean="0"/>
              <a:t>Here is an example given on how to do it using AWS CLI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2920159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you know in PG a Role with login privilege is a user,  as you create a role in the PostgreSQL, make sure that it is case sensitive.  A Pre created role </a:t>
            </a:r>
            <a:r>
              <a:rPr lang="en-US" baseline="0" dirty="0" err="1" smtClean="0"/>
              <a:t>rds_ad</a:t>
            </a:r>
            <a:r>
              <a:rPr lang="en-US" baseline="0" dirty="0" smtClean="0"/>
              <a:t> is essential for newly created user/role to communicate to the Managed AD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3394732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mazon Ember Regular" charset="0"/>
                <a:ea typeface="+mn-ea"/>
                <a:cs typeface="+mn-cs"/>
              </a:rPr>
              <a:t>With </a:t>
            </a:r>
            <a:r>
              <a:rPr lang="en-US" sz="1200" b="0" i="1" u="none" strike="noStrike" kern="1200" dirty="0" smtClean="0">
                <a:solidFill>
                  <a:schemeClr val="tx1"/>
                </a:solidFill>
                <a:effectLst/>
                <a:latin typeface="Amazon Ember Regular" charset="0"/>
                <a:ea typeface="+mn-ea"/>
                <a:cs typeface="+mn-cs"/>
              </a:rPr>
              <a:t>password authentication,</a:t>
            </a:r>
            <a:r>
              <a:rPr lang="en-US" sz="1200" b="0" i="0" u="none" strike="noStrike" kern="1200" dirty="0" smtClean="0">
                <a:solidFill>
                  <a:schemeClr val="tx1"/>
                </a:solidFill>
                <a:effectLst/>
                <a:latin typeface="Amazon Ember Regular" charset="0"/>
                <a:ea typeface="+mn-ea"/>
                <a:cs typeface="+mn-cs"/>
              </a:rPr>
              <a:t> your DB instance performs all administration of user accounts. You create users with SQL statements such as CREATE USER and specify passwords.</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All RDS DB engines (including RDS PostgreSQL)  support password authentication</a:t>
            </a:r>
          </a:p>
          <a:p>
            <a:endParaRPr lang="en-US" dirty="0" smtClean="0"/>
          </a:p>
          <a:p>
            <a:r>
              <a:rPr lang="en-US" sz="1200" b="0" i="0" kern="1200" dirty="0" smtClean="0">
                <a:solidFill>
                  <a:schemeClr val="tx1"/>
                </a:solidFill>
                <a:effectLst/>
                <a:latin typeface="Amazon Ember Regular" charset="0"/>
                <a:ea typeface="+mn-ea"/>
                <a:cs typeface="+mn-cs"/>
              </a:rPr>
              <a:t>With password authentication, your database controls and authenticates user accounts. If a DB engine has strong password management features, they can enhance security. Database authentication might be easier to administer using password authentication when you have small user communities. Because clear text passwords are generated in this case, integrating with AWS Secrets Manager can enhance security.</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4133241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mazon Ember Regular" charset="0"/>
                <a:ea typeface="+mn-ea"/>
                <a:cs typeface="+mn-cs"/>
              </a:rPr>
              <a:t>You can restrict who can manage database user passwords to a special role. By doing this, you can have more control over password management on the client side.</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You enable restricted password management with the static parameter </a:t>
            </a:r>
            <a:r>
              <a:rPr lang="en-US" sz="1200" b="0" i="0" u="none" strike="noStrike" kern="1200" dirty="0" err="1" smtClean="0">
                <a:solidFill>
                  <a:schemeClr val="tx1"/>
                </a:solidFill>
                <a:effectLst/>
                <a:latin typeface="Amazon Ember Regular" charset="0"/>
                <a:ea typeface="+mn-ea"/>
                <a:cs typeface="+mn-cs"/>
              </a:rPr>
              <a:t>rds.restrict_password_commands</a:t>
            </a:r>
            <a:r>
              <a:rPr lang="en-US" sz="1200" b="0" i="0" u="none" strike="noStrike" kern="1200" dirty="0" smtClean="0">
                <a:solidFill>
                  <a:schemeClr val="tx1"/>
                </a:solidFill>
                <a:effectLst/>
                <a:latin typeface="Amazon Ember Regular" charset="0"/>
                <a:ea typeface="+mn-ea"/>
                <a:cs typeface="+mn-cs"/>
              </a:rPr>
              <a:t> and use a role called </a:t>
            </a:r>
            <a:r>
              <a:rPr lang="en-US" sz="1200" b="0" i="0" u="none" strike="noStrike" kern="1200" dirty="0" err="1" smtClean="0">
                <a:solidFill>
                  <a:schemeClr val="tx1"/>
                </a:solidFill>
                <a:effectLst/>
                <a:latin typeface="Amazon Ember Regular" charset="0"/>
                <a:ea typeface="+mn-ea"/>
                <a:cs typeface="+mn-cs"/>
              </a:rPr>
              <a:t>rds_password</a:t>
            </a:r>
            <a:r>
              <a:rPr lang="en-US" sz="1200" b="0" i="0" u="none" strike="noStrike" kern="1200" dirty="0" smtClean="0">
                <a:solidFill>
                  <a:schemeClr val="tx1"/>
                </a:solidFill>
                <a:effectLst/>
                <a:latin typeface="Amazon Ember Regular" charset="0"/>
                <a:ea typeface="+mn-ea"/>
                <a:cs typeface="+mn-cs"/>
              </a:rPr>
              <a:t>. </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When the parameter </a:t>
            </a:r>
            <a:r>
              <a:rPr lang="en-US" sz="1200" b="0" i="0" u="none" strike="noStrike" kern="1200" dirty="0" err="1" smtClean="0">
                <a:solidFill>
                  <a:schemeClr val="tx1"/>
                </a:solidFill>
                <a:effectLst/>
                <a:latin typeface="Amazon Ember Regular" charset="0"/>
                <a:ea typeface="+mn-ea"/>
                <a:cs typeface="+mn-cs"/>
              </a:rPr>
              <a:t>rds.restrict_password_commands</a:t>
            </a:r>
            <a:r>
              <a:rPr lang="en-US" sz="1200" b="0" i="0" u="none" strike="noStrike" kern="1200" dirty="0" smtClean="0">
                <a:solidFill>
                  <a:schemeClr val="tx1"/>
                </a:solidFill>
                <a:effectLst/>
                <a:latin typeface="Amazon Ember Regular" charset="0"/>
                <a:ea typeface="+mn-ea"/>
                <a:cs typeface="+mn-cs"/>
              </a:rPr>
              <a:t> is set to 1, only users that are members of the </a:t>
            </a:r>
            <a:r>
              <a:rPr lang="en-US" sz="1200" b="0" i="0" u="none" strike="noStrike" kern="1200" dirty="0" err="1" smtClean="0">
                <a:solidFill>
                  <a:schemeClr val="tx1"/>
                </a:solidFill>
                <a:effectLst/>
                <a:latin typeface="Amazon Ember Regular" charset="0"/>
                <a:ea typeface="+mn-ea"/>
                <a:cs typeface="+mn-cs"/>
              </a:rPr>
              <a:t>rds_password</a:t>
            </a:r>
            <a:r>
              <a:rPr lang="en-US" sz="1200" b="0" i="0" u="none" strike="noStrike" kern="1200" dirty="0" smtClean="0">
                <a:solidFill>
                  <a:schemeClr val="tx1"/>
                </a:solidFill>
                <a:effectLst/>
                <a:latin typeface="Amazon Ember Regular" charset="0"/>
                <a:ea typeface="+mn-ea"/>
                <a:cs typeface="+mn-cs"/>
              </a:rPr>
              <a:t> role can run certain SQL commands. </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The restricted SQL commands are commands that modify database user passwords and password expiration time.</a:t>
            </a:r>
          </a:p>
          <a:p>
            <a:endParaRPr lang="en-US" sz="1200" b="0" i="0" u="none" strike="noStrike"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To use restricted password management, your DB instance must be running Amazon RDS for PostgreSQL 10.6 or higher</a:t>
            </a:r>
          </a:p>
          <a:p>
            <a:endParaRPr lang="en-US" sz="1200" b="0" i="0"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The </a:t>
            </a:r>
            <a:r>
              <a:rPr lang="en-US" dirty="0" err="1" smtClean="0"/>
              <a:t>rds_superuser</a:t>
            </a:r>
            <a:r>
              <a:rPr lang="en-US" sz="1200" b="0" i="0" kern="1200" dirty="0" smtClean="0">
                <a:solidFill>
                  <a:schemeClr val="tx1"/>
                </a:solidFill>
                <a:effectLst/>
                <a:latin typeface="Amazon Ember Regular" charset="0"/>
                <a:ea typeface="+mn-ea"/>
                <a:cs typeface="+mn-cs"/>
              </a:rPr>
              <a:t> role has membership for the </a:t>
            </a:r>
            <a:r>
              <a:rPr lang="en-US" dirty="0" err="1" smtClean="0"/>
              <a:t>rds_password</a:t>
            </a:r>
            <a:r>
              <a:rPr lang="en-US" sz="1200" b="0" i="0" kern="1200" dirty="0" smtClean="0">
                <a:solidFill>
                  <a:schemeClr val="tx1"/>
                </a:solidFill>
                <a:effectLst/>
                <a:latin typeface="Amazon Ember Regular" charset="0"/>
                <a:ea typeface="+mn-ea"/>
                <a:cs typeface="+mn-cs"/>
              </a:rPr>
              <a:t> role by default, and you can't change this.</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Because the </a:t>
            </a:r>
            <a:r>
              <a:rPr lang="en-US" sz="1200" b="0" i="0" u="none" strike="noStrike" kern="1200" dirty="0" err="1" smtClean="0">
                <a:solidFill>
                  <a:schemeClr val="tx1"/>
                </a:solidFill>
                <a:effectLst/>
                <a:latin typeface="Amazon Ember Regular" charset="0"/>
                <a:ea typeface="+mn-ea"/>
                <a:cs typeface="+mn-cs"/>
              </a:rPr>
              <a:t>rds.restrict_password_commands</a:t>
            </a:r>
            <a:r>
              <a:rPr lang="en-US" sz="1200" b="0" i="0" u="none" strike="noStrike" kern="1200" dirty="0" smtClean="0">
                <a:solidFill>
                  <a:schemeClr val="tx1"/>
                </a:solidFill>
                <a:effectLst/>
                <a:latin typeface="Amazon Ember Regular" charset="0"/>
                <a:ea typeface="+mn-ea"/>
                <a:cs typeface="+mn-cs"/>
              </a:rPr>
              <a:t> parameter is static, changing this parameter requires a database restart.</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When a database has restricted password management enabled, if you try to run restricted SQL commands you get the following error: </a:t>
            </a:r>
            <a:r>
              <a:rPr lang="en-US" sz="1200" b="1" i="0" u="none" strike="noStrike" kern="1200" dirty="0" smtClean="0">
                <a:solidFill>
                  <a:schemeClr val="tx1"/>
                </a:solidFill>
                <a:effectLst/>
                <a:latin typeface="Amazon Ember Regular" charset="0"/>
                <a:ea typeface="+mn-ea"/>
                <a:cs typeface="+mn-cs"/>
              </a:rPr>
              <a:t>ERROR: must be a member of </a:t>
            </a:r>
            <a:r>
              <a:rPr lang="en-US" sz="1200" b="1" i="0" u="none" strike="noStrike" kern="1200" dirty="0" err="1" smtClean="0">
                <a:solidFill>
                  <a:schemeClr val="tx1"/>
                </a:solidFill>
                <a:effectLst/>
                <a:latin typeface="Amazon Ember Regular" charset="0"/>
                <a:ea typeface="+mn-ea"/>
                <a:cs typeface="+mn-cs"/>
              </a:rPr>
              <a:t>rds_password</a:t>
            </a:r>
            <a:r>
              <a:rPr lang="en-US" sz="1200" b="1" i="0" u="none" strike="noStrike" kern="1200" dirty="0" smtClean="0">
                <a:solidFill>
                  <a:schemeClr val="tx1"/>
                </a:solidFill>
                <a:effectLst/>
                <a:latin typeface="Amazon Ember Regular" charset="0"/>
                <a:ea typeface="+mn-ea"/>
                <a:cs typeface="+mn-cs"/>
              </a:rPr>
              <a:t> to alter passwords</a:t>
            </a:r>
            <a:r>
              <a:rPr lang="en-US" sz="1200" b="0" i="0" u="none" strike="noStrike" kern="1200" dirty="0" smtClean="0">
                <a:solidFill>
                  <a:schemeClr val="tx1"/>
                </a:solidFill>
                <a:effectLst/>
                <a:latin typeface="Amazon Ember Regular" charset="0"/>
                <a:ea typeface="+mn-ea"/>
                <a:cs typeface="+mn-cs"/>
              </a:rPr>
              <a:t>.</a:t>
            </a:r>
          </a:p>
          <a:p>
            <a:endParaRPr lang="en-US" sz="1200" b="0" i="0" u="none" strike="noStrike"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Make sure that you verify password requirements such as expiration and needed complexity on the client side. </a:t>
            </a:r>
          </a:p>
          <a:p>
            <a:endParaRPr lang="en-US" sz="1200" b="0" i="0"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We recommend that you restrict password-related changes by using your own client-side utility. This utility should have a role that is a member of </a:t>
            </a:r>
            <a:r>
              <a:rPr lang="en-US" dirty="0" err="1" smtClean="0"/>
              <a:t>rds_password</a:t>
            </a:r>
            <a:r>
              <a:rPr lang="en-US" sz="1200" b="0" i="0" kern="1200" dirty="0" smtClean="0">
                <a:solidFill>
                  <a:schemeClr val="tx1"/>
                </a:solidFill>
                <a:effectLst/>
                <a:latin typeface="Amazon Ember Regular" charset="0"/>
                <a:ea typeface="+mn-ea"/>
                <a:cs typeface="+mn-cs"/>
              </a:rPr>
              <a:t> and has the </a:t>
            </a:r>
            <a:r>
              <a:rPr lang="en-US" dirty="0" smtClean="0"/>
              <a:t>CREATEROLE</a:t>
            </a:r>
            <a:r>
              <a:rPr lang="en-US" sz="1200" b="0" i="0" kern="1200" dirty="0" smtClean="0">
                <a:solidFill>
                  <a:schemeClr val="tx1"/>
                </a:solidFill>
                <a:effectLst/>
                <a:latin typeface="Amazon Ember Regular" charset="0"/>
                <a:ea typeface="+mn-ea"/>
                <a:cs typeface="+mn-cs"/>
              </a:rPr>
              <a:t> role attribute.</a:t>
            </a:r>
          </a:p>
          <a:p>
            <a:endParaRPr lang="en-US" sz="1200" b="0" i="0" u="none" strike="noStrike" kern="1200" dirty="0" smtClean="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2498486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mazon Ember Regular" charset="0"/>
                <a:ea typeface="+mn-ea"/>
                <a:cs typeface="+mn-cs"/>
              </a:rPr>
              <a:t>AWS Secrets Manager is a secrets management service that helps you protect access to your applications, services, and IT resources. </a:t>
            </a:r>
          </a:p>
          <a:p>
            <a:endParaRPr lang="en-US" sz="1200" b="0" i="0"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Using Secrets Manager, you can secure and manage secrets used to access resources in the AWS Cloud, on third-party services, and on-premises.</a:t>
            </a:r>
          </a:p>
          <a:p>
            <a:endParaRPr lang="en-US" sz="1200" b="0" i="0"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You can encrypt secrets at rest to reduce the likelihood of unauthorized users viewing sensitive information. </a:t>
            </a:r>
          </a:p>
          <a:p>
            <a:endParaRPr lang="en-US" sz="1200" b="0" i="0"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To retrieve secrets, you simply replace secrets in plain text in your applications with code to pull in those secrets programmatically using the Secrets Manager APIs. </a:t>
            </a:r>
          </a:p>
          <a:p>
            <a:endParaRPr lang="en-US" sz="1200" b="0" i="0"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You use </a:t>
            </a:r>
            <a:r>
              <a:rPr lang="en-US" sz="1200" b="0" i="0" u="none" strike="noStrike" kern="1200" dirty="0" smtClean="0">
                <a:solidFill>
                  <a:schemeClr val="tx1"/>
                </a:solidFill>
                <a:effectLst/>
                <a:latin typeface="Amazon Ember Regular" charset="0"/>
                <a:ea typeface="+mn-ea"/>
                <a:cs typeface="+mn-cs"/>
              </a:rPr>
              <a:t>AWS </a:t>
            </a:r>
            <a:r>
              <a:rPr lang="en-US" sz="1200" b="0" i="0" kern="1200" dirty="0" smtClean="0">
                <a:solidFill>
                  <a:schemeClr val="tx1"/>
                </a:solidFill>
                <a:effectLst/>
                <a:latin typeface="Amazon Ember Regular" charset="0"/>
                <a:ea typeface="+mn-ea"/>
                <a:cs typeface="+mn-cs"/>
              </a:rPr>
              <a:t>IAM policies to control which users and applications can access these secrets. You can rotate passwords, on a schedule or on demand, for supported database types hosted on AWS, without a risk of impacting applications. </a:t>
            </a:r>
          </a:p>
          <a:p>
            <a:endParaRPr lang="en-US" sz="1200" b="0" i="0"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You can extend this functionality to rotate other secrets, such as passwords for Oracle databases hosted on Amazon EC2 or OAuth refresh tokens, by modifying sample Lambda functions.  You can also audit and monitor secrets because Secrets Manager integrates with AWS </a:t>
            </a:r>
            <a:r>
              <a:rPr lang="en-US" sz="1200" b="0" i="0" kern="1200" dirty="0" err="1" smtClean="0">
                <a:solidFill>
                  <a:schemeClr val="tx1"/>
                </a:solidFill>
                <a:effectLst/>
                <a:latin typeface="Amazon Ember Regular" charset="0"/>
                <a:ea typeface="+mn-ea"/>
                <a:cs typeface="+mn-cs"/>
              </a:rPr>
              <a:t>CloudTrail</a:t>
            </a:r>
            <a:r>
              <a:rPr lang="en-US" sz="1200" b="0" i="0" kern="1200" dirty="0" smtClean="0">
                <a:solidFill>
                  <a:schemeClr val="tx1"/>
                </a:solidFill>
                <a:effectLst/>
                <a:latin typeface="Amazon Ember Regular" charset="0"/>
                <a:ea typeface="+mn-ea"/>
                <a:cs typeface="+mn-cs"/>
              </a:rPr>
              <a:t>, Amazon </a:t>
            </a:r>
            <a:r>
              <a:rPr lang="en-US" sz="1200" b="0" i="0" kern="1200" dirty="0" err="1" smtClean="0">
                <a:solidFill>
                  <a:schemeClr val="tx1"/>
                </a:solidFill>
                <a:effectLst/>
                <a:latin typeface="Amazon Ember Regular" charset="0"/>
                <a:ea typeface="+mn-ea"/>
                <a:cs typeface="+mn-cs"/>
              </a:rPr>
              <a:t>CloudWatch</a:t>
            </a:r>
            <a:r>
              <a:rPr lang="en-US" sz="1200" b="0" i="0" kern="1200" dirty="0" smtClean="0">
                <a:solidFill>
                  <a:schemeClr val="tx1"/>
                </a:solidFill>
                <a:effectLst/>
                <a:latin typeface="Amazon Ember Regular" charset="0"/>
                <a:ea typeface="+mn-ea"/>
                <a:cs typeface="+mn-cs"/>
              </a:rPr>
              <a:t>, and Amazon SNS</a:t>
            </a:r>
          </a:p>
          <a:p>
            <a:endParaRPr lang="en-CA" dirty="0" smtClean="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3670326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mazon Ember Regular" charset="0"/>
                <a:ea typeface="+mn-ea"/>
                <a:cs typeface="+mn-cs"/>
              </a:rPr>
              <a:t>Amazon RDS encrypted DB instances provide an additional layer of data protection by securing your data from unauthorized access to the underlying storage. </a:t>
            </a:r>
          </a:p>
          <a:p>
            <a:endParaRPr lang="en-US" sz="1200" b="0" i="0"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You can use Amazon RDS encryption to increase data protection of your applications deployed in the cloud, and to fulfill compliance requirements for encryption at rest. </a:t>
            </a:r>
          </a:p>
          <a:p>
            <a:endParaRPr lang="en-US" sz="1200" b="0" i="0"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For an Amazon RDS encrypted DB instance, all logs, backups, and snapshots are encrypted. Amazon RDS uses an AWS KMS customer master key (CMK) to encrypt these resources.</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Amazon RDS encrypted DB instances use the industry standard AES-256 encryption algorithm to encrypt your data on the server that hosts your Amazon RDS DB instances. </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After your data is encrypted, Amazon RDS handles authentication of access and decryption of your data transparently with a minimal impact on performance. You don't need to modify your database client applications to use encryption.</a:t>
            </a:r>
          </a:p>
          <a:p>
            <a:endParaRPr lang="en-US" sz="1200" b="0" i="0" u="none" strike="noStrike"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A read replica of an Amazon RDS encrypted instance must be encrypted using the same CMK as the primary DB instance when both are in the same AWS Region. </a:t>
            </a:r>
          </a:p>
          <a:p>
            <a:endParaRPr lang="en-US" sz="1200" b="0" i="0"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If the primary DB instance and read replica are in different AWS Regions, you encrypt the read replica using the CMK for that AWS Region.</a:t>
            </a:r>
          </a:p>
          <a:p>
            <a:endParaRPr lang="en-US" sz="1200" b="0" i="0" u="none" strike="noStrike" kern="1200" dirty="0" smtClean="0">
              <a:solidFill>
                <a:schemeClr val="tx1"/>
              </a:solidFill>
              <a:effectLst/>
              <a:latin typeface="Amazon Ember Regular" charset="0"/>
              <a:ea typeface="+mn-ea"/>
              <a:cs typeface="+mn-cs"/>
            </a:endParaRPr>
          </a:p>
          <a:p>
            <a:endParaRPr lang="en-US" sz="1200" b="0" i="0" u="none" strike="noStrike" kern="1200" dirty="0">
              <a:solidFill>
                <a:schemeClr val="tx1"/>
              </a:solidFill>
              <a:effectLst/>
              <a:latin typeface="Amazon Ember Regular" charset="0"/>
              <a:ea typeface="+mn-ea"/>
              <a:cs typeface="+mn-cs"/>
            </a:endParaRPr>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3/7/2021 10:24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438132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mazon Ember Regular" charset="0"/>
                <a:ea typeface="+mn-ea"/>
                <a:cs typeface="+mn-cs"/>
              </a:rPr>
              <a:t>The agenda for this</a:t>
            </a:r>
            <a:r>
              <a:rPr lang="en-US" sz="1200" b="0" i="0" kern="1200" baseline="0" dirty="0" smtClean="0">
                <a:solidFill>
                  <a:schemeClr val="tx1"/>
                </a:solidFill>
                <a:effectLst/>
                <a:latin typeface="Amazon Ember Regular" charset="0"/>
                <a:ea typeface="+mn-ea"/>
                <a:cs typeface="+mn-cs"/>
              </a:rPr>
              <a:t> session would begin with a discussion on Security and compliance in general and shared security model </a:t>
            </a:r>
            <a:r>
              <a:rPr lang="en-US" sz="1200" b="0" i="0" kern="1200" dirty="0" smtClean="0">
                <a:solidFill>
                  <a:schemeClr val="tx1"/>
                </a:solidFill>
                <a:effectLst/>
                <a:latin typeface="Amazon Ember Regular" charset="0"/>
                <a:ea typeface="+mn-ea"/>
                <a:cs typeface="+mn-cs"/>
              </a:rPr>
              <a:t>Of RDS</a:t>
            </a:r>
          </a:p>
          <a:p>
            <a:endParaRPr lang="en-US" sz="1200" b="0" i="0" kern="1200" dirty="0" smtClean="0">
              <a:solidFill>
                <a:schemeClr val="tx1"/>
              </a:solidFill>
              <a:effectLst/>
              <a:latin typeface="Amazon Ember Regular" charset="0"/>
              <a:ea typeface="+mn-ea"/>
              <a:cs typeface="+mn-cs"/>
            </a:endParaRPr>
          </a:p>
          <a:p>
            <a:r>
              <a:rPr lang="en-US" dirty="0" smtClean="0"/>
              <a:t>We then look into IAM policies </a:t>
            </a:r>
            <a:br>
              <a:rPr lang="en-US" dirty="0" smtClean="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2101193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mazon Ember Regular" charset="0"/>
                <a:ea typeface="+mn-ea"/>
                <a:cs typeface="+mn-cs"/>
              </a:rPr>
              <a:t>RDS PostgreSQL database engines allow you to establish </a:t>
            </a:r>
            <a:r>
              <a:rPr lang="en-US" sz="1200" b="0" i="0" u="none" strike="noStrike" kern="1200" dirty="0" smtClean="0">
                <a:solidFill>
                  <a:schemeClr val="tx1"/>
                </a:solidFill>
                <a:effectLst/>
                <a:latin typeface="Amazon Ember Regular" charset="0"/>
                <a:ea typeface="+mn-ea"/>
                <a:cs typeface="+mn-cs"/>
                <a:hlinkClick r:id="rId3"/>
              </a:rPr>
              <a:t>Transport Layer Security</a:t>
            </a:r>
            <a:r>
              <a:rPr lang="en-US" sz="1200" b="0" i="0" kern="1200" dirty="0" smtClean="0">
                <a:solidFill>
                  <a:schemeClr val="tx1"/>
                </a:solidFill>
                <a:effectLst/>
                <a:latin typeface="Amazon Ember Regular" charset="0"/>
                <a:ea typeface="+mn-ea"/>
                <a:cs typeface="+mn-cs"/>
              </a:rPr>
              <a:t> (TLS) </a:t>
            </a:r>
            <a:r>
              <a:rPr lang="en-US" sz="1200" b="0" i="0" u="none" strike="noStrike" kern="1200" dirty="0" smtClean="0">
                <a:solidFill>
                  <a:schemeClr val="tx1"/>
                </a:solidFill>
                <a:effectLst/>
                <a:latin typeface="Amazon Ember Regular" charset="0"/>
                <a:ea typeface="+mn-ea"/>
                <a:cs typeface="+mn-cs"/>
                <a:hlinkClick r:id="rId4"/>
              </a:rPr>
              <a:t>encrypted connections</a:t>
            </a:r>
            <a:r>
              <a:rPr lang="en-US" sz="1200" b="0" i="0" kern="1200" dirty="0" smtClean="0">
                <a:solidFill>
                  <a:schemeClr val="tx1"/>
                </a:solidFill>
                <a:effectLst/>
                <a:latin typeface="Amazon Ember Regular" charset="0"/>
                <a:ea typeface="+mn-ea"/>
                <a:cs typeface="+mn-cs"/>
              </a:rPr>
              <a:t> to the database engine. These connections are frequently also called Secure Sockets Layer (SSL) encryption, although that term specifically refers to the now-deprecated predecessor cryptographic protocol of TLS, which is not supported by RDS.</a:t>
            </a:r>
          </a:p>
          <a:p>
            <a:endParaRPr lang="en-US" sz="1200" b="0" i="0" kern="1200" dirty="0" smtClean="0">
              <a:solidFill>
                <a:schemeClr val="tx1"/>
              </a:solidFill>
              <a:effectLst/>
              <a:latin typeface="Amazon Ember Regular" charset="0"/>
              <a:ea typeface="+mn-ea"/>
              <a:cs typeface="+mn-cs"/>
            </a:endParaRPr>
          </a:p>
          <a:p>
            <a:endParaRPr lang="en-US" sz="1200" b="0" i="0"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RDS creates an SSL certificate and installs the certificate on the DB instance when RDS provisions the instance. A certificate authority signs these certificates. The SSL certificate includes the DB instance endpoint as the common name (CN) for the SSL certificate to guard against spoofing attacks.</a:t>
            </a:r>
          </a:p>
          <a:p>
            <a:endParaRPr lang="en-US" dirty="0" smtClean="0"/>
          </a:p>
          <a:p>
            <a:pPr marL="0" indent="0">
              <a:buFont typeface="Arial" panose="020B0604020202020204" pitchFamily="34" charset="0"/>
              <a:buNone/>
            </a:pPr>
            <a:r>
              <a:rPr lang="en-US" sz="1600" dirty="0" smtClean="0"/>
              <a:t>By default, SSL is optional </a:t>
            </a:r>
          </a:p>
          <a:p>
            <a:pPr marL="466412" lvl="1" indent="-214304"/>
            <a:r>
              <a:rPr lang="en-US" sz="1400" dirty="0" smtClean="0"/>
              <a:t>Set </a:t>
            </a:r>
            <a:r>
              <a:rPr lang="en-US" sz="1400" dirty="0" err="1" smtClean="0"/>
              <a:t>rds.force_ssl</a:t>
            </a:r>
            <a:r>
              <a:rPr lang="en-US" sz="1400" dirty="0" smtClean="0"/>
              <a:t> to 1 to force SSL</a:t>
            </a:r>
          </a:p>
          <a:p>
            <a:endParaRPr dirty="0"/>
          </a:p>
        </p:txBody>
      </p:sp>
    </p:spTree>
    <p:extLst>
      <p:ext uri="{BB962C8B-B14F-4D97-AF65-F5344CB8AC3E}">
        <p14:creationId xmlns:p14="http://schemas.microsoft.com/office/powerpoint/2010/main" val="4059724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Amazon Ember Regular" charset="0"/>
                <a:ea typeface="+mn-ea"/>
                <a:cs typeface="+mn-cs"/>
              </a:rPr>
              <a:t>Requiring an SSL connection to a PostgreSQL DB instance</a:t>
            </a:r>
          </a:p>
          <a:p>
            <a:endParaRPr lang="en-US" sz="1200" b="1"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You can require that connections to your PostgreSQL DB instance use SSL by using the </a:t>
            </a:r>
            <a:r>
              <a:rPr lang="en-US" sz="1200" b="0" i="0" u="none" strike="noStrike" kern="1200" dirty="0" err="1" smtClean="0">
                <a:solidFill>
                  <a:schemeClr val="tx1"/>
                </a:solidFill>
                <a:effectLst/>
                <a:latin typeface="Amazon Ember Regular" charset="0"/>
                <a:ea typeface="+mn-ea"/>
                <a:cs typeface="+mn-cs"/>
              </a:rPr>
              <a:t>rds.force_ssl</a:t>
            </a:r>
            <a:r>
              <a:rPr lang="en-US" sz="1200" b="0" i="0" u="none" strike="noStrike" kern="1200" dirty="0" smtClean="0">
                <a:solidFill>
                  <a:schemeClr val="tx1"/>
                </a:solidFill>
                <a:effectLst/>
                <a:latin typeface="Amazon Ember Regular" charset="0"/>
                <a:ea typeface="+mn-ea"/>
                <a:cs typeface="+mn-cs"/>
              </a:rPr>
              <a:t> parameter. B</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By default, the </a:t>
            </a:r>
            <a:r>
              <a:rPr lang="en-US" sz="1200" b="0" i="0" u="none" strike="noStrike" kern="1200" dirty="0" err="1" smtClean="0">
                <a:solidFill>
                  <a:schemeClr val="tx1"/>
                </a:solidFill>
                <a:effectLst/>
                <a:latin typeface="Amazon Ember Regular" charset="0"/>
                <a:ea typeface="+mn-ea"/>
                <a:cs typeface="+mn-cs"/>
              </a:rPr>
              <a:t>rds.force_ssl</a:t>
            </a:r>
            <a:r>
              <a:rPr lang="en-US" sz="1200" b="0" i="0" u="none" strike="noStrike" kern="1200" dirty="0" smtClean="0">
                <a:solidFill>
                  <a:schemeClr val="tx1"/>
                </a:solidFill>
                <a:effectLst/>
                <a:latin typeface="Amazon Ember Regular" charset="0"/>
                <a:ea typeface="+mn-ea"/>
                <a:cs typeface="+mn-cs"/>
              </a:rPr>
              <a:t> parameter is set to 0 (off). You can set the </a:t>
            </a:r>
            <a:r>
              <a:rPr lang="en-US" sz="1200" b="0" i="0" u="none" strike="noStrike" kern="1200" dirty="0" err="1" smtClean="0">
                <a:solidFill>
                  <a:schemeClr val="tx1"/>
                </a:solidFill>
                <a:effectLst/>
                <a:latin typeface="Amazon Ember Regular" charset="0"/>
                <a:ea typeface="+mn-ea"/>
                <a:cs typeface="+mn-cs"/>
              </a:rPr>
              <a:t>rds.force_ssl</a:t>
            </a:r>
            <a:r>
              <a:rPr lang="en-US" sz="1200" b="0" i="0" u="none" strike="noStrike" kern="1200" dirty="0" smtClean="0">
                <a:solidFill>
                  <a:schemeClr val="tx1"/>
                </a:solidFill>
                <a:effectLst/>
                <a:latin typeface="Amazon Ember Regular" charset="0"/>
                <a:ea typeface="+mn-ea"/>
                <a:cs typeface="+mn-cs"/>
              </a:rPr>
              <a:t> parameter to 1 (on) to require SSL for connections to your DB instance. </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Updating the </a:t>
            </a:r>
            <a:r>
              <a:rPr lang="en-US" sz="1200" b="0" i="0" u="none" strike="noStrike" kern="1200" dirty="0" err="1" smtClean="0">
                <a:solidFill>
                  <a:schemeClr val="tx1"/>
                </a:solidFill>
                <a:effectLst/>
                <a:latin typeface="Amazon Ember Regular" charset="0"/>
                <a:ea typeface="+mn-ea"/>
                <a:cs typeface="+mn-cs"/>
              </a:rPr>
              <a:t>rds.force_ssl</a:t>
            </a:r>
            <a:r>
              <a:rPr lang="en-US" sz="1200" b="0" i="0" u="none" strike="noStrike" kern="1200" dirty="0" smtClean="0">
                <a:solidFill>
                  <a:schemeClr val="tx1"/>
                </a:solidFill>
                <a:effectLst/>
                <a:latin typeface="Amazon Ember Regular" charset="0"/>
                <a:ea typeface="+mn-ea"/>
                <a:cs typeface="+mn-cs"/>
              </a:rPr>
              <a:t> parameter also sets the PostgreSQL </a:t>
            </a:r>
            <a:r>
              <a:rPr lang="en-US" sz="1200" b="0" i="0" u="none" strike="noStrike" kern="1200" dirty="0" err="1" smtClean="0">
                <a:solidFill>
                  <a:schemeClr val="tx1"/>
                </a:solidFill>
                <a:effectLst/>
                <a:latin typeface="Amazon Ember Regular" charset="0"/>
                <a:ea typeface="+mn-ea"/>
                <a:cs typeface="+mn-cs"/>
              </a:rPr>
              <a:t>ssl</a:t>
            </a:r>
            <a:r>
              <a:rPr lang="en-US" sz="1200" b="0" i="0" u="none" strike="noStrike" kern="1200" dirty="0" smtClean="0">
                <a:solidFill>
                  <a:schemeClr val="tx1"/>
                </a:solidFill>
                <a:effectLst/>
                <a:latin typeface="Amazon Ember Regular" charset="0"/>
                <a:ea typeface="+mn-ea"/>
                <a:cs typeface="+mn-cs"/>
              </a:rPr>
              <a:t> parameter to 1 (on) and modifies your DB instance's </a:t>
            </a:r>
            <a:r>
              <a:rPr lang="en-US" sz="1200" b="0" i="0" u="none" strike="noStrike" kern="1200" dirty="0" err="1" smtClean="0">
                <a:solidFill>
                  <a:schemeClr val="tx1"/>
                </a:solidFill>
                <a:effectLst/>
                <a:latin typeface="Amazon Ember Regular" charset="0"/>
                <a:ea typeface="+mn-ea"/>
                <a:cs typeface="+mn-cs"/>
              </a:rPr>
              <a:t>pg_hba.conf</a:t>
            </a:r>
            <a:r>
              <a:rPr lang="en-US" sz="1200" b="0" i="0" u="none" strike="noStrike" kern="1200" dirty="0" smtClean="0">
                <a:solidFill>
                  <a:schemeClr val="tx1"/>
                </a:solidFill>
                <a:effectLst/>
                <a:latin typeface="Amazon Ember Regular" charset="0"/>
                <a:ea typeface="+mn-ea"/>
                <a:cs typeface="+mn-cs"/>
              </a:rPr>
              <a:t> file to support the new SSL configuration.</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You can set the </a:t>
            </a:r>
            <a:r>
              <a:rPr lang="en-US" sz="1200" b="0" i="0" u="none" strike="noStrike" kern="1200" dirty="0" err="1" smtClean="0">
                <a:solidFill>
                  <a:schemeClr val="tx1"/>
                </a:solidFill>
                <a:effectLst/>
                <a:latin typeface="Amazon Ember Regular" charset="0"/>
                <a:ea typeface="+mn-ea"/>
                <a:cs typeface="+mn-cs"/>
              </a:rPr>
              <a:t>rds.force_ssl</a:t>
            </a:r>
            <a:r>
              <a:rPr lang="en-US" sz="1200" b="0" i="0" u="none" strike="noStrike" kern="1200" dirty="0" smtClean="0">
                <a:solidFill>
                  <a:schemeClr val="tx1"/>
                </a:solidFill>
                <a:effectLst/>
                <a:latin typeface="Amazon Ember Regular" charset="0"/>
                <a:ea typeface="+mn-ea"/>
                <a:cs typeface="+mn-cs"/>
              </a:rPr>
              <a:t> parameter value by updating the parameter group for your DB instance. </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If the parameter group for your DB instance isn't the default one, and the </a:t>
            </a:r>
            <a:r>
              <a:rPr lang="en-US" sz="1200" b="0" i="0" u="none" strike="noStrike" kern="1200" dirty="0" err="1" smtClean="0">
                <a:solidFill>
                  <a:schemeClr val="tx1"/>
                </a:solidFill>
                <a:effectLst/>
                <a:latin typeface="Amazon Ember Regular" charset="0"/>
                <a:ea typeface="+mn-ea"/>
                <a:cs typeface="+mn-cs"/>
              </a:rPr>
              <a:t>ssl</a:t>
            </a:r>
            <a:r>
              <a:rPr lang="en-US" sz="1200" b="0" i="0" u="none" strike="noStrike" kern="1200" dirty="0" smtClean="0">
                <a:solidFill>
                  <a:schemeClr val="tx1"/>
                </a:solidFill>
                <a:effectLst/>
                <a:latin typeface="Amazon Ember Regular" charset="0"/>
                <a:ea typeface="+mn-ea"/>
                <a:cs typeface="+mn-cs"/>
              </a:rPr>
              <a:t> parameter is already set to 1 when you set </a:t>
            </a:r>
            <a:r>
              <a:rPr lang="en-US" sz="1200" b="0" i="0" u="none" strike="noStrike" kern="1200" dirty="0" err="1" smtClean="0">
                <a:solidFill>
                  <a:schemeClr val="tx1"/>
                </a:solidFill>
                <a:effectLst/>
                <a:latin typeface="Amazon Ember Regular" charset="0"/>
                <a:ea typeface="+mn-ea"/>
                <a:cs typeface="+mn-cs"/>
              </a:rPr>
              <a:t>rds.force_ssl</a:t>
            </a:r>
            <a:r>
              <a:rPr lang="en-US" sz="1200" b="0" i="0" u="none" strike="noStrike" kern="1200" dirty="0" smtClean="0">
                <a:solidFill>
                  <a:schemeClr val="tx1"/>
                </a:solidFill>
                <a:effectLst/>
                <a:latin typeface="Amazon Ember Regular" charset="0"/>
                <a:ea typeface="+mn-ea"/>
                <a:cs typeface="+mn-cs"/>
              </a:rPr>
              <a:t> to 1, you don't need to reboot your DB instance. </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Otherwise, you must reboot your DB instance for the change to take effect</a:t>
            </a:r>
          </a:p>
          <a:p>
            <a:endParaRPr lang="en-US" sz="1200" b="0" i="0" kern="1200" dirty="0" smtClean="0">
              <a:solidFill>
                <a:schemeClr val="tx1"/>
              </a:solidFill>
              <a:effectLst/>
              <a:latin typeface="Amazon Ember Regular" charset="0"/>
              <a:ea typeface="+mn-ea"/>
              <a:cs typeface="+mn-cs"/>
            </a:endParaRPr>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3/7/2021 10:16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510802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mazon Ember Regular" charset="0"/>
                <a:ea typeface="+mn-ea"/>
                <a:cs typeface="+mn-cs"/>
              </a:rPr>
              <a:t>Amazon RDS supports Secure Socket Layer (SSL) encryption for PostgreSQL DB instances. Using SSL, you can encrypt a PostgreSQL connection between your applications and your PostgreSQL DB instances. You can also force all connections to your PostgreSQL DB instance to use SSL.</a:t>
            </a:r>
          </a:p>
          <a:p>
            <a:endParaRPr lang="en-US" sz="1200" b="0" i="0" u="none" strike="noStrike" kern="1200" dirty="0" smtClean="0">
              <a:solidFill>
                <a:schemeClr val="tx1"/>
              </a:solidFill>
              <a:effectLst/>
              <a:latin typeface="Amazon Ember Regular" charset="0"/>
              <a:ea typeface="+mn-ea"/>
              <a:cs typeface="+mn-cs"/>
            </a:endParaRPr>
          </a:p>
          <a:p>
            <a:r>
              <a:rPr lang="en-US" sz="1200" b="1" i="0" u="none" strike="noStrike" kern="1200" dirty="0" smtClean="0">
                <a:solidFill>
                  <a:schemeClr val="tx1"/>
                </a:solidFill>
                <a:effectLst/>
                <a:latin typeface="Amazon Ember Regular" charset="0"/>
                <a:ea typeface="+mn-ea"/>
                <a:cs typeface="+mn-cs"/>
              </a:rPr>
              <a:t>To connect to a PostgreSQL DB instance over SSL</a:t>
            </a:r>
            <a:endParaRPr lang="en-US" sz="1200" b="0" i="0" u="none" strike="noStrike" kern="1200" dirty="0" smtClean="0">
              <a:solidFill>
                <a:schemeClr val="tx1"/>
              </a:solidFill>
              <a:effectLst/>
              <a:latin typeface="Amazon Ember Regular" charset="0"/>
              <a:ea typeface="+mn-ea"/>
              <a:cs typeface="+mn-cs"/>
            </a:endParaRPr>
          </a:p>
          <a:p>
            <a:pPr marL="171450" indent="-171450">
              <a:buFont typeface="Arial" panose="020B0604020202020204" pitchFamily="34" charset="0"/>
              <a:buChar char="•"/>
            </a:pPr>
            <a:r>
              <a:rPr lang="en-US" sz="1200" b="0" i="0" u="none" strike="noStrike" kern="1200" dirty="0" smtClean="0">
                <a:solidFill>
                  <a:schemeClr val="tx1"/>
                </a:solidFill>
                <a:effectLst/>
                <a:latin typeface="Amazon Ember Regular" charset="0"/>
                <a:ea typeface="+mn-ea"/>
                <a:cs typeface="+mn-cs"/>
              </a:rPr>
              <a:t>Download the certificate.</a:t>
            </a:r>
          </a:p>
          <a:p>
            <a:pPr marL="171450" indent="-171450">
              <a:buFont typeface="Arial" panose="020B0604020202020204" pitchFamily="34" charset="0"/>
              <a:buChar char="•"/>
            </a:pPr>
            <a:r>
              <a:rPr lang="en-US" sz="1200" b="0" i="0" u="none" strike="noStrike" kern="1200" dirty="0" smtClean="0">
                <a:solidFill>
                  <a:schemeClr val="tx1"/>
                </a:solidFill>
                <a:effectLst/>
                <a:latin typeface="Amazon Ember Regular" charset="0"/>
                <a:ea typeface="+mn-ea"/>
                <a:cs typeface="+mn-cs"/>
              </a:rPr>
              <a:t>Import the certificate into your operating system.</a:t>
            </a:r>
          </a:p>
          <a:p>
            <a:pPr marL="171450" indent="-171450">
              <a:buFont typeface="Arial" panose="020B0604020202020204" pitchFamily="34" charset="0"/>
              <a:buChar char="•"/>
            </a:pPr>
            <a:r>
              <a:rPr lang="en-US" sz="1200" b="0" i="0" u="none" strike="noStrike" kern="1200" dirty="0" smtClean="0">
                <a:solidFill>
                  <a:schemeClr val="tx1"/>
                </a:solidFill>
                <a:effectLst/>
                <a:latin typeface="Amazon Ember Regular" charset="0"/>
                <a:ea typeface="+mn-ea"/>
                <a:cs typeface="+mn-cs"/>
              </a:rPr>
              <a:t>Connect to your PostgreSQL DB instance over SSL.</a:t>
            </a:r>
          </a:p>
          <a:p>
            <a:endParaRPr lang="en-US" sz="1200" b="0" i="0" kern="1200" dirty="0" smtClean="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2556963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mazon Ember Regular" charset="0"/>
                <a:ea typeface="+mn-ea"/>
                <a:cs typeface="+mn-cs"/>
              </a:rPr>
              <a:t>The different values for the </a:t>
            </a:r>
            <a:r>
              <a:rPr lang="en-US" sz="1200" b="0" i="0" kern="1200" dirty="0" err="1" smtClean="0">
                <a:solidFill>
                  <a:schemeClr val="tx1"/>
                </a:solidFill>
                <a:effectLst/>
                <a:latin typeface="Amazon Ember Regular" charset="0"/>
                <a:ea typeface="+mn-ea"/>
                <a:cs typeface="+mn-cs"/>
              </a:rPr>
              <a:t>sslmode</a:t>
            </a:r>
            <a:r>
              <a:rPr lang="en-US" sz="1200" b="0" i="0" kern="1200" dirty="0" smtClean="0">
                <a:solidFill>
                  <a:schemeClr val="tx1"/>
                </a:solidFill>
                <a:effectLst/>
                <a:latin typeface="Amazon Ember Regular" charset="0"/>
                <a:ea typeface="+mn-ea"/>
                <a:cs typeface="+mn-cs"/>
              </a:rPr>
              <a:t> parameter provide different levels of protection. SSL can provide protection against three types of attacks:</a:t>
            </a:r>
          </a:p>
          <a:p>
            <a:endParaRPr lang="en-US" sz="1200" b="0" i="0" kern="1200" dirty="0" smtClean="0">
              <a:solidFill>
                <a:schemeClr val="tx1"/>
              </a:solidFill>
              <a:effectLst/>
              <a:latin typeface="Amazon Ember Regular" charset="0"/>
              <a:ea typeface="+mn-ea"/>
              <a:cs typeface="+mn-cs"/>
            </a:endParaRPr>
          </a:p>
          <a:p>
            <a:r>
              <a:rPr lang="en-US" sz="1200" b="1" i="0" kern="1200" dirty="0" smtClean="0">
                <a:solidFill>
                  <a:schemeClr val="tx1"/>
                </a:solidFill>
                <a:effectLst/>
                <a:latin typeface="Amazon Ember Regular" charset="0"/>
                <a:ea typeface="+mn-ea"/>
                <a:cs typeface="+mn-cs"/>
              </a:rPr>
              <a:t>Eavesdropping</a:t>
            </a:r>
          </a:p>
          <a:p>
            <a:r>
              <a:rPr lang="en-US" sz="1200" b="0" i="0" kern="1200" dirty="0" smtClean="0">
                <a:solidFill>
                  <a:schemeClr val="tx1"/>
                </a:solidFill>
                <a:effectLst/>
                <a:latin typeface="Amazon Ember Regular" charset="0"/>
                <a:ea typeface="+mn-ea"/>
                <a:cs typeface="+mn-cs"/>
              </a:rPr>
              <a:t>If a third party can examine the network traffic between the client and the server, it can read both connection information (including the user name and password) and the data that is passed. SSL uses encryption to prevent this.</a:t>
            </a:r>
          </a:p>
          <a:p>
            <a:endParaRPr lang="en-US" sz="1200" b="0" i="0" kern="1200" dirty="0" smtClean="0">
              <a:solidFill>
                <a:schemeClr val="tx1"/>
              </a:solidFill>
              <a:effectLst/>
              <a:latin typeface="Amazon Ember Regular" charset="0"/>
              <a:ea typeface="+mn-ea"/>
              <a:cs typeface="+mn-cs"/>
            </a:endParaRPr>
          </a:p>
          <a:p>
            <a:r>
              <a:rPr lang="en-US" sz="1200" b="1" i="0" kern="1200" dirty="0" smtClean="0">
                <a:solidFill>
                  <a:schemeClr val="tx1"/>
                </a:solidFill>
                <a:effectLst/>
                <a:latin typeface="Amazon Ember Regular" charset="0"/>
                <a:ea typeface="+mn-ea"/>
                <a:cs typeface="+mn-cs"/>
              </a:rPr>
              <a:t>Man in the middle (MITM)</a:t>
            </a:r>
          </a:p>
          <a:p>
            <a:r>
              <a:rPr lang="en-US" sz="1200" b="0" i="0" kern="1200" dirty="0" smtClean="0">
                <a:solidFill>
                  <a:schemeClr val="tx1"/>
                </a:solidFill>
                <a:effectLst/>
                <a:latin typeface="Amazon Ember Regular" charset="0"/>
                <a:ea typeface="+mn-ea"/>
                <a:cs typeface="+mn-cs"/>
              </a:rPr>
              <a:t>If a third party can modify the data while passing between the client and server, it can pretend to be the server and therefore see and modify data </a:t>
            </a:r>
            <a:r>
              <a:rPr lang="en-US" sz="1200" b="0" i="1" kern="1200" dirty="0" smtClean="0">
                <a:solidFill>
                  <a:schemeClr val="tx1"/>
                </a:solidFill>
                <a:effectLst/>
                <a:latin typeface="Amazon Ember Regular" charset="0"/>
                <a:ea typeface="+mn-ea"/>
                <a:cs typeface="+mn-cs"/>
              </a:rPr>
              <a:t>even if it is encrypted</a:t>
            </a:r>
            <a:r>
              <a:rPr lang="en-US" sz="1200" b="0" i="0" kern="1200" dirty="0" smtClean="0">
                <a:solidFill>
                  <a:schemeClr val="tx1"/>
                </a:solidFill>
                <a:effectLst/>
                <a:latin typeface="Amazon Ember Regular" charset="0"/>
                <a:ea typeface="+mn-ea"/>
                <a:cs typeface="+mn-cs"/>
              </a:rPr>
              <a:t>. The third party can then forward the connection information and data to the original server, making it impossible to detect this attack. Common vectors to do this include DNS poisoning and address hijacking, whereby the client is directed to a different server than intended. There are also several other attack methods that can accomplish this. SSL uses certificate verification to prevent this, by authenticating the server to the client.</a:t>
            </a:r>
          </a:p>
          <a:p>
            <a:endParaRPr lang="en-US" sz="1200" b="0" i="0" kern="1200" dirty="0" smtClean="0">
              <a:solidFill>
                <a:schemeClr val="tx1"/>
              </a:solidFill>
              <a:effectLst/>
              <a:latin typeface="Amazon Ember Regular" charset="0"/>
              <a:ea typeface="+mn-ea"/>
              <a:cs typeface="+mn-cs"/>
            </a:endParaRPr>
          </a:p>
          <a:p>
            <a:r>
              <a:rPr lang="en-US" sz="1200" b="1" i="0" kern="1200" dirty="0" smtClean="0">
                <a:solidFill>
                  <a:schemeClr val="tx1"/>
                </a:solidFill>
                <a:effectLst/>
                <a:latin typeface="Amazon Ember Regular" charset="0"/>
                <a:ea typeface="+mn-ea"/>
                <a:cs typeface="+mn-cs"/>
              </a:rPr>
              <a:t>Impersonation</a:t>
            </a:r>
          </a:p>
          <a:p>
            <a:r>
              <a:rPr lang="en-US" sz="1200" b="0" i="0" kern="1200" dirty="0" smtClean="0">
                <a:solidFill>
                  <a:schemeClr val="tx1"/>
                </a:solidFill>
                <a:effectLst/>
                <a:latin typeface="Amazon Ember Regular" charset="0"/>
                <a:ea typeface="+mn-ea"/>
                <a:cs typeface="+mn-cs"/>
              </a:rPr>
              <a:t>If a third party can pretend to be an authorized client, it can simply access data it should not have access to. Typically this can happen through insecure password management. SSL uses client certificates to prevent this, by making sure that only holders of valid certificates can access the server.</a:t>
            </a:r>
          </a:p>
          <a:p>
            <a:endParaRPr lang="en-US" sz="1200" b="0" i="0" kern="1200" dirty="0" smtClean="0">
              <a:solidFill>
                <a:schemeClr val="tx1"/>
              </a:solidFill>
              <a:effectLst/>
              <a:latin typeface="Amazon Ember Regular" charset="0"/>
              <a:ea typeface="+mn-ea"/>
              <a:cs typeface="+mn-cs"/>
            </a:endParaRPr>
          </a:p>
          <a:p>
            <a:endParaRPr lang="en-US" sz="1200" b="0" i="0"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Disable -  </a:t>
            </a:r>
            <a:r>
              <a:rPr lang="en-US" dirty="0" smtClean="0">
                <a:effectLst/>
              </a:rPr>
              <a:t>I don't care about security, and I don't want to pay the overhead of encryption. </a:t>
            </a:r>
            <a:endParaRPr lang="en-US" sz="1200" b="0" i="0"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Allow -  I don't care about security, but I will pay the overhead of encryption if the server insists on it.</a:t>
            </a:r>
          </a:p>
          <a:p>
            <a:r>
              <a:rPr lang="en-US" sz="1200" b="0" i="1" kern="1200" dirty="0" smtClean="0">
                <a:solidFill>
                  <a:schemeClr val="tx1"/>
                </a:solidFill>
                <a:effectLst/>
                <a:latin typeface="Amazon Ember Regular" charset="0"/>
                <a:ea typeface="+mn-ea"/>
                <a:cs typeface="+mn-cs"/>
              </a:rPr>
              <a:t>Prefer -</a:t>
            </a:r>
            <a:r>
              <a:rPr lang="en-US" sz="1200" b="0" i="1" kern="1200" baseline="0" dirty="0" smtClean="0">
                <a:solidFill>
                  <a:schemeClr val="tx1"/>
                </a:solidFill>
                <a:effectLst/>
                <a:latin typeface="Amazon Ember Regular" charset="0"/>
                <a:ea typeface="+mn-ea"/>
                <a:cs typeface="+mn-cs"/>
              </a:rPr>
              <a:t> </a:t>
            </a:r>
            <a:r>
              <a:rPr lang="en-US" sz="1200" b="0" i="1" kern="1200" dirty="0" smtClean="0">
                <a:solidFill>
                  <a:schemeClr val="tx1"/>
                </a:solidFill>
                <a:effectLst/>
                <a:latin typeface="Amazon Ember Regular" charset="0"/>
                <a:ea typeface="+mn-ea"/>
                <a:cs typeface="+mn-cs"/>
              </a:rPr>
              <a:t>I don't care about encryption, but I wish to pay the overhead of encryption if the server supports it.</a:t>
            </a:r>
          </a:p>
          <a:p>
            <a:r>
              <a:rPr lang="en-US" sz="1200" b="0" i="1" kern="1200" dirty="0" smtClean="0">
                <a:solidFill>
                  <a:schemeClr val="tx1"/>
                </a:solidFill>
                <a:effectLst/>
                <a:latin typeface="Amazon Ember Regular" charset="0"/>
                <a:ea typeface="+mn-ea"/>
                <a:cs typeface="+mn-cs"/>
              </a:rPr>
              <a:t>Require - I want my data to be encrypted, and I accept the overhead. I trust that the network will make sure I always connect to the server I want.</a:t>
            </a:r>
          </a:p>
          <a:p>
            <a:r>
              <a:rPr lang="en-US" sz="1200" b="0" i="1" kern="1200" dirty="0" smtClean="0">
                <a:solidFill>
                  <a:schemeClr val="tx1"/>
                </a:solidFill>
                <a:effectLst/>
                <a:latin typeface="Amazon Ember Regular" charset="0"/>
                <a:ea typeface="+mn-ea"/>
                <a:cs typeface="+mn-cs"/>
              </a:rPr>
              <a:t>verify-ca - I want my data encrypted, and I accept the overhead. I want to be sure that I connect to a server that I trust.</a:t>
            </a:r>
          </a:p>
          <a:p>
            <a:r>
              <a:rPr lang="en-US" i="1" dirty="0" smtClean="0">
                <a:effectLst/>
              </a:rPr>
              <a:t>verify-full</a:t>
            </a:r>
            <a:r>
              <a:rPr lang="en-US" i="1" baseline="0" dirty="0" smtClean="0">
                <a:effectLst/>
              </a:rPr>
              <a:t> - </a:t>
            </a:r>
            <a:r>
              <a:rPr lang="en-US" sz="1200" b="0" i="1" kern="1200" dirty="0" smtClean="0">
                <a:solidFill>
                  <a:schemeClr val="tx1"/>
                </a:solidFill>
                <a:effectLst/>
                <a:latin typeface="Amazon Ember Regular" charset="0"/>
                <a:ea typeface="+mn-ea"/>
                <a:cs typeface="+mn-cs"/>
              </a:rPr>
              <a:t>I want my data encrypted, and I accept the overhead. I want to be sure that I connect to a server I trust, and that it's the one I specify.</a:t>
            </a:r>
          </a:p>
          <a:p>
            <a:endParaRPr lang="en-US" sz="1200" b="0" i="1"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The difference between </a:t>
            </a:r>
            <a:r>
              <a:rPr lang="en-US" dirty="0" smtClean="0"/>
              <a:t>verify-ca</a:t>
            </a:r>
            <a:r>
              <a:rPr lang="en-US" sz="1200" b="0" i="0" kern="1200" dirty="0" smtClean="0">
                <a:solidFill>
                  <a:schemeClr val="tx1"/>
                </a:solidFill>
                <a:effectLst/>
                <a:latin typeface="Amazon Ember Regular" charset="0"/>
                <a:ea typeface="+mn-ea"/>
                <a:cs typeface="+mn-cs"/>
              </a:rPr>
              <a:t> and </a:t>
            </a:r>
            <a:r>
              <a:rPr lang="en-US" dirty="0" smtClean="0"/>
              <a:t>verify-full</a:t>
            </a:r>
            <a:r>
              <a:rPr lang="en-US" sz="1200" b="0" i="0" kern="1200" dirty="0" smtClean="0">
                <a:solidFill>
                  <a:schemeClr val="tx1"/>
                </a:solidFill>
                <a:effectLst/>
                <a:latin typeface="Amazon Ember Regular" charset="0"/>
                <a:ea typeface="+mn-ea"/>
                <a:cs typeface="+mn-cs"/>
              </a:rPr>
              <a:t> depends on the policy of the root </a:t>
            </a:r>
            <a:r>
              <a:rPr lang="en-US" dirty="0" smtClean="0"/>
              <a:t>CA</a:t>
            </a:r>
            <a:r>
              <a:rPr lang="en-US" sz="1200" b="0" i="0" kern="1200" dirty="0" smtClean="0">
                <a:solidFill>
                  <a:schemeClr val="tx1"/>
                </a:solidFill>
                <a:effectLst/>
                <a:latin typeface="Amazon Ember Regular" charset="0"/>
                <a:ea typeface="+mn-ea"/>
                <a:cs typeface="+mn-cs"/>
              </a:rPr>
              <a:t>. If a public </a:t>
            </a:r>
            <a:r>
              <a:rPr lang="en-US" dirty="0" smtClean="0"/>
              <a:t>CA</a:t>
            </a:r>
            <a:r>
              <a:rPr lang="en-US" sz="1200" b="0" i="0" kern="1200" dirty="0" smtClean="0">
                <a:solidFill>
                  <a:schemeClr val="tx1"/>
                </a:solidFill>
                <a:effectLst/>
                <a:latin typeface="Amazon Ember Regular" charset="0"/>
                <a:ea typeface="+mn-ea"/>
                <a:cs typeface="+mn-cs"/>
              </a:rPr>
              <a:t> is used, </a:t>
            </a:r>
            <a:r>
              <a:rPr lang="en-US" dirty="0" smtClean="0"/>
              <a:t>verify-ca</a:t>
            </a:r>
            <a:r>
              <a:rPr lang="en-US" sz="1200" b="0" i="0" kern="1200" dirty="0" smtClean="0">
                <a:solidFill>
                  <a:schemeClr val="tx1"/>
                </a:solidFill>
                <a:effectLst/>
                <a:latin typeface="Amazon Ember Regular" charset="0"/>
                <a:ea typeface="+mn-ea"/>
                <a:cs typeface="+mn-cs"/>
              </a:rPr>
              <a:t> allows connections to a server that </a:t>
            </a:r>
            <a:r>
              <a:rPr lang="en-US" sz="1200" b="0" i="1" kern="1200" dirty="0" smtClean="0">
                <a:solidFill>
                  <a:schemeClr val="tx1"/>
                </a:solidFill>
                <a:effectLst/>
                <a:latin typeface="Amazon Ember Regular" charset="0"/>
                <a:ea typeface="+mn-ea"/>
                <a:cs typeface="+mn-cs"/>
              </a:rPr>
              <a:t>somebody else</a:t>
            </a:r>
            <a:r>
              <a:rPr lang="en-US" sz="1200" b="0" i="0" kern="1200" dirty="0" smtClean="0">
                <a:solidFill>
                  <a:schemeClr val="tx1"/>
                </a:solidFill>
                <a:effectLst/>
                <a:latin typeface="Amazon Ember Regular" charset="0"/>
                <a:ea typeface="+mn-ea"/>
                <a:cs typeface="+mn-cs"/>
              </a:rPr>
              <a:t> may have registered with the </a:t>
            </a:r>
            <a:r>
              <a:rPr lang="en-US" dirty="0" smtClean="0"/>
              <a:t>CA</a:t>
            </a:r>
            <a:r>
              <a:rPr lang="en-US" sz="1200" b="0" i="0" kern="1200" dirty="0" smtClean="0">
                <a:solidFill>
                  <a:schemeClr val="tx1"/>
                </a:solidFill>
                <a:effectLst/>
                <a:latin typeface="Amazon Ember Regular" charset="0"/>
                <a:ea typeface="+mn-ea"/>
                <a:cs typeface="+mn-cs"/>
              </a:rPr>
              <a:t>. In this case, </a:t>
            </a:r>
            <a:r>
              <a:rPr lang="en-US" dirty="0" smtClean="0"/>
              <a:t>verify-full</a:t>
            </a:r>
            <a:r>
              <a:rPr lang="en-US" sz="1200" b="0" i="0" kern="1200" dirty="0" smtClean="0">
                <a:solidFill>
                  <a:schemeClr val="tx1"/>
                </a:solidFill>
                <a:effectLst/>
                <a:latin typeface="Amazon Ember Regular" charset="0"/>
                <a:ea typeface="+mn-ea"/>
                <a:cs typeface="+mn-cs"/>
              </a:rPr>
              <a:t> should always be used. If a local </a:t>
            </a:r>
            <a:r>
              <a:rPr lang="en-US" dirty="0" smtClean="0"/>
              <a:t>CA</a:t>
            </a:r>
            <a:r>
              <a:rPr lang="en-US" sz="1200" b="0" i="0" kern="1200" dirty="0" smtClean="0">
                <a:solidFill>
                  <a:schemeClr val="tx1"/>
                </a:solidFill>
                <a:effectLst/>
                <a:latin typeface="Amazon Ember Regular" charset="0"/>
                <a:ea typeface="+mn-ea"/>
                <a:cs typeface="+mn-cs"/>
              </a:rPr>
              <a:t> is used, or even a self-signed certificate, using </a:t>
            </a:r>
            <a:r>
              <a:rPr lang="en-US" dirty="0" smtClean="0"/>
              <a:t>verify-ca</a:t>
            </a:r>
            <a:r>
              <a:rPr lang="en-US" sz="1200" b="0" i="0" kern="1200" dirty="0" smtClean="0">
                <a:solidFill>
                  <a:schemeClr val="tx1"/>
                </a:solidFill>
                <a:effectLst/>
                <a:latin typeface="Amazon Ember Regular" charset="0"/>
                <a:ea typeface="+mn-ea"/>
                <a:cs typeface="+mn-cs"/>
              </a:rPr>
              <a:t> often provides enough protection.</a:t>
            </a:r>
          </a:p>
          <a:p>
            <a:endParaRPr lang="en-US" sz="1200" b="0" i="0" kern="1200" dirty="0" smtClean="0">
              <a:solidFill>
                <a:schemeClr val="tx1"/>
              </a:solidFill>
              <a:effectLst/>
              <a:latin typeface="Amazon Ember Regular" charset="0"/>
              <a:ea typeface="+mn-ea"/>
              <a:cs typeface="+mn-cs"/>
            </a:endParaRPr>
          </a:p>
          <a:p>
            <a:endParaRPr i="1" dirty="0"/>
          </a:p>
        </p:txBody>
      </p:sp>
    </p:spTree>
    <p:extLst>
      <p:ext uri="{BB962C8B-B14F-4D97-AF65-F5344CB8AC3E}">
        <p14:creationId xmlns:p14="http://schemas.microsoft.com/office/powerpoint/2010/main" val="38722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methods by which</a:t>
            </a:r>
            <a:r>
              <a:rPr lang="en-US" baseline="0" dirty="0" smtClean="0"/>
              <a:t> you can determine the status of SSL connections</a:t>
            </a:r>
          </a:p>
          <a:p>
            <a:endParaRPr lang="en-US" baseline="0" dirty="0" smtClean="0"/>
          </a:p>
          <a:p>
            <a:pPr marL="228600" indent="-228600">
              <a:buAutoNum type="arabicPeriod"/>
            </a:pPr>
            <a:r>
              <a:rPr lang="en-US" sz="1200" b="0" i="0" kern="1200" dirty="0" smtClean="0">
                <a:solidFill>
                  <a:schemeClr val="tx1"/>
                </a:solidFill>
                <a:effectLst/>
                <a:latin typeface="Amazon Ember Regular" charset="0"/>
                <a:ea typeface="+mn-ea"/>
                <a:cs typeface="+mn-cs"/>
              </a:rPr>
              <a:t>The encrypted status of your connection is shown in the logon banner when you connect to the DB instance</a:t>
            </a:r>
          </a:p>
          <a:p>
            <a:pPr marL="228600" indent="-228600">
              <a:buAutoNum type="arabicPeriod"/>
            </a:pPr>
            <a:r>
              <a:rPr lang="en-US" sz="1200" b="0" i="0" kern="1200" dirty="0" smtClean="0">
                <a:solidFill>
                  <a:schemeClr val="tx1"/>
                </a:solidFill>
                <a:effectLst/>
                <a:latin typeface="Amazon Ember Regular" charset="0"/>
                <a:ea typeface="+mn-ea"/>
                <a:cs typeface="+mn-cs"/>
              </a:rPr>
              <a:t>You can also load the </a:t>
            </a:r>
            <a:r>
              <a:rPr lang="en-US" dirty="0" err="1" smtClean="0"/>
              <a:t>sslinfo</a:t>
            </a:r>
            <a:r>
              <a:rPr lang="en-US" sz="1200" b="0" i="0" kern="1200" dirty="0" smtClean="0">
                <a:solidFill>
                  <a:schemeClr val="tx1"/>
                </a:solidFill>
                <a:effectLst/>
                <a:latin typeface="Amazon Ember Regular" charset="0"/>
                <a:ea typeface="+mn-ea"/>
                <a:cs typeface="+mn-cs"/>
              </a:rPr>
              <a:t> extension and then call the </a:t>
            </a:r>
            <a:r>
              <a:rPr lang="en-US" dirty="0" err="1" smtClean="0"/>
              <a:t>ssl_is_used</a:t>
            </a:r>
            <a:r>
              <a:rPr lang="en-US" dirty="0" smtClean="0"/>
              <a:t>()</a:t>
            </a:r>
            <a:r>
              <a:rPr lang="en-US" sz="1200" b="0" i="0" kern="1200" dirty="0" smtClean="0">
                <a:solidFill>
                  <a:schemeClr val="tx1"/>
                </a:solidFill>
                <a:effectLst/>
                <a:latin typeface="Amazon Ember Regular" charset="0"/>
                <a:ea typeface="+mn-ea"/>
                <a:cs typeface="+mn-cs"/>
              </a:rPr>
              <a:t> function to determine if SSL is being used. The function returns </a:t>
            </a:r>
            <a:r>
              <a:rPr lang="en-US" dirty="0" smtClean="0"/>
              <a:t>t</a:t>
            </a:r>
            <a:r>
              <a:rPr lang="en-US" sz="1200" b="0" i="0" kern="1200" dirty="0" smtClean="0">
                <a:solidFill>
                  <a:schemeClr val="tx1"/>
                </a:solidFill>
                <a:effectLst/>
                <a:latin typeface="Amazon Ember Regular" charset="0"/>
                <a:ea typeface="+mn-ea"/>
                <a:cs typeface="+mn-cs"/>
              </a:rPr>
              <a:t> if the connection is using SSL, otherwise it returns </a:t>
            </a:r>
            <a:r>
              <a:rPr lang="en-US" dirty="0" smtClean="0"/>
              <a:t>f</a:t>
            </a:r>
            <a:r>
              <a:rPr lang="en-US" sz="1200" b="0" i="0" kern="1200" dirty="0" smtClean="0">
                <a:solidFill>
                  <a:schemeClr val="tx1"/>
                </a:solidFill>
                <a:effectLst/>
                <a:latin typeface="Amazon Ember Regular" charset="0"/>
                <a:ea typeface="+mn-ea"/>
                <a:cs typeface="+mn-cs"/>
              </a:rPr>
              <a:t>.</a:t>
            </a:r>
          </a:p>
          <a:p>
            <a:pPr marL="228600" indent="-228600">
              <a:buAutoNum type="arabicPeriod"/>
            </a:pPr>
            <a:r>
              <a:rPr lang="en-US" sz="1200" b="0" i="0" kern="1200" dirty="0" smtClean="0">
                <a:solidFill>
                  <a:schemeClr val="tx1"/>
                </a:solidFill>
                <a:effectLst/>
                <a:latin typeface="Amazon Ember Regular" charset="0"/>
                <a:ea typeface="+mn-ea"/>
                <a:cs typeface="+mn-cs"/>
              </a:rPr>
              <a:t>You can use the </a:t>
            </a:r>
            <a:r>
              <a:rPr lang="en-US" dirty="0" smtClean="0"/>
              <a:t>select </a:t>
            </a:r>
            <a:r>
              <a:rPr lang="en-US" dirty="0" err="1" smtClean="0"/>
              <a:t>ssl_cipher</a:t>
            </a:r>
            <a:r>
              <a:rPr lang="en-US" dirty="0" smtClean="0"/>
              <a:t>()</a:t>
            </a:r>
            <a:r>
              <a:rPr lang="en-US" sz="1200" b="0" i="0" kern="1200" dirty="0" smtClean="0">
                <a:solidFill>
                  <a:schemeClr val="tx1"/>
                </a:solidFill>
                <a:effectLst/>
                <a:latin typeface="Amazon Ember Regular" charset="0"/>
                <a:ea typeface="+mn-ea"/>
                <a:cs typeface="+mn-cs"/>
              </a:rPr>
              <a:t> command to determine the SSL cipher</a:t>
            </a:r>
          </a:p>
          <a:p>
            <a:pPr marL="228600" indent="-228600">
              <a:buAutoNum type="arabicPeriod"/>
            </a:pPr>
            <a:endParaRPr lang="en-US" sz="1200" b="0" i="0" kern="1200" dirty="0" smtClean="0">
              <a:solidFill>
                <a:schemeClr val="tx1"/>
              </a:solidFill>
              <a:effectLst/>
              <a:latin typeface="Amazon Ember Regular" charset="0"/>
              <a:ea typeface="+mn-ea"/>
              <a:cs typeface="+mn-cs"/>
            </a:endParaRPr>
          </a:p>
          <a:p>
            <a:pPr marL="0" indent="0">
              <a:buNone/>
            </a:pPr>
            <a:r>
              <a:rPr lang="en-US" sz="1200" b="0" i="0" kern="1200" dirty="0" smtClean="0">
                <a:solidFill>
                  <a:schemeClr val="tx1"/>
                </a:solidFill>
                <a:effectLst/>
                <a:latin typeface="Amazon Ember Regular" charset="0"/>
                <a:ea typeface="+mn-ea"/>
                <a:cs typeface="+mn-cs"/>
              </a:rPr>
              <a:t>If you enable </a:t>
            </a:r>
            <a:r>
              <a:rPr lang="en-US" dirty="0" smtClean="0"/>
              <a:t>set </a:t>
            </a:r>
            <a:r>
              <a:rPr lang="en-US" dirty="0" err="1" smtClean="0"/>
              <a:t>rds.force_ssl</a:t>
            </a:r>
            <a:r>
              <a:rPr lang="en-US" sz="1200" b="0" i="0" kern="1200" dirty="0" smtClean="0">
                <a:solidFill>
                  <a:schemeClr val="tx1"/>
                </a:solidFill>
                <a:effectLst/>
                <a:latin typeface="Amazon Ember Regular" charset="0"/>
                <a:ea typeface="+mn-ea"/>
                <a:cs typeface="+mn-cs"/>
              </a:rPr>
              <a:t> and restart your instance, non-SSL connections are refused with the following message:</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984655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PostgreSQL</a:t>
            </a:r>
            <a:r>
              <a:rPr lang="en-US" sz="1200" b="0" i="0" kern="1200" dirty="0" smtClean="0">
                <a:solidFill>
                  <a:schemeClr val="tx1"/>
                </a:solidFill>
                <a:effectLst/>
                <a:latin typeface="Amazon Ember Regular" charset="0"/>
                <a:ea typeface="+mn-ea"/>
                <a:cs typeface="+mn-cs"/>
              </a:rPr>
              <a:t> is one of the most popular open-source relational database systems. With more than 30 years of development work, PostgreSQL has proven to be a highly reliable and robust database that can handle a large number of complicated data workloads. </a:t>
            </a:r>
          </a:p>
          <a:p>
            <a:endParaRPr lang="en-US" sz="1200" b="0" i="0"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With PostgreSQL, you can create users and roles with granular access permissions. The new user or role must be selectively granted the required permissions for each database object. </a:t>
            </a:r>
          </a:p>
          <a:p>
            <a:endParaRPr lang="en-US" sz="1200" b="0" i="0"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This gives a lot of power to the end user, but at the same time, it makes the process of creating users and roles with the correct permissions potentially complicated.</a:t>
            </a:r>
          </a:p>
          <a:p>
            <a:endParaRPr lang="en-US" sz="1200" b="0" i="0" kern="1200" dirty="0" smtClean="0">
              <a:solidFill>
                <a:schemeClr val="tx1"/>
              </a:solidFill>
              <a:effectLst/>
              <a:latin typeface="Amazon Ember Regular" charset="0"/>
              <a:ea typeface="+mn-ea"/>
              <a:cs typeface="+mn-cs"/>
            </a:endParaRPr>
          </a:p>
        </p:txBody>
      </p:sp>
      <p:sp>
        <p:nvSpPr>
          <p:cNvPr id="4" name="Header Placeholder 3"/>
          <p:cNvSpPr>
            <a:spLocks noGrp="1"/>
          </p:cNvSpPr>
          <p:nvPr>
            <p:ph type="hdr" sz="quarter" idx="10"/>
          </p:nvPr>
        </p:nvSpPr>
        <p:spPr/>
        <p:txBody>
          <a:bodyPr/>
          <a:lstStyle/>
          <a:p>
            <a:r>
              <a:rPr lang="en-US" dirty="0"/>
              <a:t>AWS SKO Event 2019</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E4738081-ED31-43D5-BFC3-EF4925DA9A61}" type="datetime8">
              <a:rPr lang="en-US" smtClean="0"/>
              <a:t>3/7/2021 9:32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651236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a:t>
            </a:r>
            <a:r>
              <a:rPr lang="en-US" baseline="0" dirty="0" smtClean="0"/>
              <a:t> a sample PostgreSQL authentication/Authorization model.  I would be showing a demo for this in a while but here is how it looks from the database perspective.</a:t>
            </a:r>
          </a:p>
          <a:p>
            <a:endParaRPr lang="en-US" baseline="0" dirty="0" smtClean="0"/>
          </a:p>
          <a:p>
            <a:endParaRPr lang="en-US" dirty="0"/>
          </a:p>
        </p:txBody>
      </p:sp>
      <p:sp>
        <p:nvSpPr>
          <p:cNvPr id="4" name="Header Placeholder 3"/>
          <p:cNvSpPr>
            <a:spLocks noGrp="1"/>
          </p:cNvSpPr>
          <p:nvPr>
            <p:ph type="hdr" sz="quarter" idx="10"/>
          </p:nvPr>
        </p:nvSpPr>
        <p:spPr/>
        <p:txBody>
          <a:bodyPr/>
          <a:lstStyle/>
          <a:p>
            <a:r>
              <a:rPr lang="en-US" dirty="0"/>
              <a:t>AWS SKO Event 2019</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E4738081-ED31-43D5-BFC3-EF4925DA9A61}" type="datetime8">
              <a:rPr lang="en-US" smtClean="0"/>
              <a:t>3/7/2021 9:32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18024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mazon Ember Regular" charset="0"/>
                <a:ea typeface="+mn-ea"/>
                <a:cs typeface="+mn-cs"/>
              </a:rPr>
              <a:t>Monitoring is an important part of maintaining the reliability, availability, and performance of Amazon RDS and your AWS solutions. You should collect monitoring data from all of the parts of your AWS solution so that you can more easily debug a multi-point failure if one occurs. AWS provides several tools for monitoring your Amazon RDS resources and responding to potential incidents:</a:t>
            </a:r>
          </a:p>
          <a:p>
            <a:endParaRPr lang="en-US" sz="1200" b="0" i="0" u="none" strike="noStrike" kern="1200" dirty="0" smtClean="0">
              <a:solidFill>
                <a:schemeClr val="tx1"/>
              </a:solidFill>
              <a:effectLst/>
              <a:latin typeface="Amazon Ember Regular" charset="0"/>
              <a:ea typeface="+mn-ea"/>
              <a:cs typeface="+mn-cs"/>
            </a:endParaRPr>
          </a:p>
          <a:p>
            <a:r>
              <a:rPr lang="en-US" sz="1200" b="1" i="0" kern="1200" dirty="0" smtClean="0">
                <a:solidFill>
                  <a:schemeClr val="tx1"/>
                </a:solidFill>
                <a:effectLst/>
                <a:latin typeface="Amazon Ember Regular" charset="0"/>
                <a:ea typeface="+mn-ea"/>
                <a:cs typeface="+mn-cs"/>
              </a:rPr>
              <a:t>Amazon </a:t>
            </a:r>
            <a:r>
              <a:rPr lang="en-US" sz="1200" b="1" i="0" kern="1200" dirty="0" err="1" smtClean="0">
                <a:solidFill>
                  <a:schemeClr val="tx1"/>
                </a:solidFill>
                <a:effectLst/>
                <a:latin typeface="Amazon Ember Regular" charset="0"/>
                <a:ea typeface="+mn-ea"/>
                <a:cs typeface="+mn-cs"/>
              </a:rPr>
              <a:t>CloudWatch</a:t>
            </a:r>
            <a:r>
              <a:rPr lang="en-US" sz="1200" b="1" i="0" kern="1200" dirty="0" smtClean="0">
                <a:solidFill>
                  <a:schemeClr val="tx1"/>
                </a:solidFill>
                <a:effectLst/>
                <a:latin typeface="Amazon Ember Regular" charset="0"/>
                <a:ea typeface="+mn-ea"/>
                <a:cs typeface="+mn-cs"/>
              </a:rPr>
              <a:t> </a:t>
            </a:r>
            <a:r>
              <a:rPr lang="en-US" sz="1200" b="1" i="0" kern="1200" dirty="0" err="1" smtClean="0">
                <a:solidFill>
                  <a:schemeClr val="tx1"/>
                </a:solidFill>
                <a:effectLst/>
                <a:latin typeface="Amazon Ember Regular" charset="0"/>
                <a:ea typeface="+mn-ea"/>
                <a:cs typeface="+mn-cs"/>
              </a:rPr>
              <a:t>Alarms</a:t>
            </a:r>
            <a:r>
              <a:rPr lang="en-US" sz="1200" b="0" i="0" u="none" strike="noStrike" kern="1200" dirty="0" err="1" smtClean="0">
                <a:solidFill>
                  <a:schemeClr val="tx1"/>
                </a:solidFill>
                <a:effectLst/>
                <a:latin typeface="Amazon Ember Regular" charset="0"/>
                <a:ea typeface="+mn-ea"/>
                <a:cs typeface="+mn-cs"/>
              </a:rPr>
              <a:t>Using</a:t>
            </a:r>
            <a:r>
              <a:rPr lang="en-US" sz="1200" b="0" i="0" u="none" strike="noStrike" kern="1200" dirty="0" smtClean="0">
                <a:solidFill>
                  <a:schemeClr val="tx1"/>
                </a:solidFill>
                <a:effectLst/>
                <a:latin typeface="Amazon Ember Regular" charset="0"/>
                <a:ea typeface="+mn-ea"/>
                <a:cs typeface="+mn-cs"/>
              </a:rPr>
              <a:t> Amazon </a:t>
            </a:r>
            <a:r>
              <a:rPr lang="en-US" sz="1200" b="0" i="0" u="none" strike="noStrike" kern="1200" dirty="0" err="1" smtClean="0">
                <a:solidFill>
                  <a:schemeClr val="tx1"/>
                </a:solidFill>
                <a:effectLst/>
                <a:latin typeface="Amazon Ember Regular" charset="0"/>
                <a:ea typeface="+mn-ea"/>
                <a:cs typeface="+mn-cs"/>
              </a:rPr>
              <a:t>CloudWatch</a:t>
            </a:r>
            <a:r>
              <a:rPr lang="en-US" sz="1200" b="0" i="0" u="none" strike="noStrike" kern="1200" dirty="0" smtClean="0">
                <a:solidFill>
                  <a:schemeClr val="tx1"/>
                </a:solidFill>
                <a:effectLst/>
                <a:latin typeface="Amazon Ember Regular" charset="0"/>
                <a:ea typeface="+mn-ea"/>
                <a:cs typeface="+mn-cs"/>
              </a:rPr>
              <a:t> alarms, you watch a single metric over a time period that you specify. If the metric exceeds a given threshold, a notification is sent to an Amazon SNS topic or AWS Auto Scaling policy. </a:t>
            </a:r>
            <a:r>
              <a:rPr lang="en-US" sz="1200" b="0" i="0" u="none" strike="noStrike" kern="1200" dirty="0" err="1" smtClean="0">
                <a:solidFill>
                  <a:schemeClr val="tx1"/>
                </a:solidFill>
                <a:effectLst/>
                <a:latin typeface="Amazon Ember Regular" charset="0"/>
                <a:ea typeface="+mn-ea"/>
                <a:cs typeface="+mn-cs"/>
              </a:rPr>
              <a:t>CloudWatch</a:t>
            </a:r>
            <a:r>
              <a:rPr lang="en-US" sz="1200" b="0" i="0" u="none" strike="noStrike" kern="1200" dirty="0" smtClean="0">
                <a:solidFill>
                  <a:schemeClr val="tx1"/>
                </a:solidFill>
                <a:effectLst/>
                <a:latin typeface="Amazon Ember Regular" charset="0"/>
                <a:ea typeface="+mn-ea"/>
                <a:cs typeface="+mn-cs"/>
              </a:rPr>
              <a:t> alarms do not invoke actions because they are in a particular state. Rather the state must have changed and been maintained for a specified number of periods.</a:t>
            </a:r>
          </a:p>
          <a:p>
            <a:endParaRPr lang="en-US" sz="1200" b="0" i="0" u="none" strike="noStrike" kern="1200" dirty="0" smtClean="0">
              <a:solidFill>
                <a:schemeClr val="tx1"/>
              </a:solidFill>
              <a:effectLst/>
              <a:latin typeface="Amazon Ember Regular" charset="0"/>
              <a:ea typeface="+mn-ea"/>
              <a:cs typeface="+mn-cs"/>
            </a:endParaRPr>
          </a:p>
          <a:p>
            <a:r>
              <a:rPr lang="en-US" sz="1200" b="1" i="0" kern="1200" dirty="0" smtClean="0">
                <a:solidFill>
                  <a:schemeClr val="tx1"/>
                </a:solidFill>
                <a:effectLst/>
                <a:latin typeface="Amazon Ember Regular" charset="0"/>
                <a:ea typeface="+mn-ea"/>
                <a:cs typeface="+mn-cs"/>
              </a:rPr>
              <a:t>AWS </a:t>
            </a:r>
            <a:r>
              <a:rPr lang="en-US" sz="1200" b="1" i="0" kern="1200" dirty="0" err="1" smtClean="0">
                <a:solidFill>
                  <a:schemeClr val="tx1"/>
                </a:solidFill>
                <a:effectLst/>
                <a:latin typeface="Amazon Ember Regular" charset="0"/>
                <a:ea typeface="+mn-ea"/>
                <a:cs typeface="+mn-cs"/>
              </a:rPr>
              <a:t>CloudTrail</a:t>
            </a:r>
            <a:r>
              <a:rPr lang="en-US" sz="1200" b="1" i="0" kern="1200" dirty="0" smtClean="0">
                <a:solidFill>
                  <a:schemeClr val="tx1"/>
                </a:solidFill>
                <a:effectLst/>
                <a:latin typeface="Amazon Ember Regular" charset="0"/>
                <a:ea typeface="+mn-ea"/>
                <a:cs typeface="+mn-cs"/>
              </a:rPr>
              <a:t> </a:t>
            </a:r>
            <a:r>
              <a:rPr lang="en-US" sz="1200" b="1" i="0" kern="1200" dirty="0" err="1" smtClean="0">
                <a:solidFill>
                  <a:schemeClr val="tx1"/>
                </a:solidFill>
                <a:effectLst/>
                <a:latin typeface="Amazon Ember Regular" charset="0"/>
                <a:ea typeface="+mn-ea"/>
                <a:cs typeface="+mn-cs"/>
              </a:rPr>
              <a:t>Logs</a:t>
            </a:r>
            <a:r>
              <a:rPr lang="en-US" sz="1200" b="0" i="0" u="none" strike="noStrike" kern="1200" dirty="0" err="1" smtClean="0">
                <a:solidFill>
                  <a:schemeClr val="tx1"/>
                </a:solidFill>
                <a:effectLst/>
                <a:latin typeface="Amazon Ember Regular" charset="0"/>
                <a:ea typeface="+mn-ea"/>
                <a:cs typeface="+mn-cs"/>
              </a:rPr>
              <a:t>CloudTrail</a:t>
            </a:r>
            <a:r>
              <a:rPr lang="en-US" sz="1200" b="0" i="0" u="none" strike="noStrike" kern="1200" dirty="0" smtClean="0">
                <a:solidFill>
                  <a:schemeClr val="tx1"/>
                </a:solidFill>
                <a:effectLst/>
                <a:latin typeface="Amazon Ember Regular" charset="0"/>
                <a:ea typeface="+mn-ea"/>
                <a:cs typeface="+mn-cs"/>
              </a:rPr>
              <a:t> provides a record of actions taken by a user, role, or an AWS service in Amazon RDS. </a:t>
            </a:r>
            <a:r>
              <a:rPr lang="en-US" sz="1200" b="0" i="0" u="none" strike="noStrike" kern="1200" dirty="0" err="1" smtClean="0">
                <a:solidFill>
                  <a:schemeClr val="tx1"/>
                </a:solidFill>
                <a:effectLst/>
                <a:latin typeface="Amazon Ember Regular" charset="0"/>
                <a:ea typeface="+mn-ea"/>
                <a:cs typeface="+mn-cs"/>
              </a:rPr>
              <a:t>CloudTrail</a:t>
            </a:r>
            <a:r>
              <a:rPr lang="en-US" sz="1200" b="0" i="0" u="none" strike="noStrike" kern="1200" dirty="0" smtClean="0">
                <a:solidFill>
                  <a:schemeClr val="tx1"/>
                </a:solidFill>
                <a:effectLst/>
                <a:latin typeface="Amazon Ember Regular" charset="0"/>
                <a:ea typeface="+mn-ea"/>
                <a:cs typeface="+mn-cs"/>
              </a:rPr>
              <a:t> captures all API calls for Amazon RDS as events, including calls from the console and from code calls to Amazon RDS API operations. Using the information collected by </a:t>
            </a:r>
            <a:r>
              <a:rPr lang="en-US" sz="1200" b="0" i="0" u="none" strike="noStrike" kern="1200" dirty="0" err="1" smtClean="0">
                <a:solidFill>
                  <a:schemeClr val="tx1"/>
                </a:solidFill>
                <a:effectLst/>
                <a:latin typeface="Amazon Ember Regular" charset="0"/>
                <a:ea typeface="+mn-ea"/>
                <a:cs typeface="+mn-cs"/>
              </a:rPr>
              <a:t>CloudTrail</a:t>
            </a:r>
            <a:r>
              <a:rPr lang="en-US" sz="1200" b="0" i="0" u="none" strike="noStrike" kern="1200" dirty="0" smtClean="0">
                <a:solidFill>
                  <a:schemeClr val="tx1"/>
                </a:solidFill>
                <a:effectLst/>
                <a:latin typeface="Amazon Ember Regular" charset="0"/>
                <a:ea typeface="+mn-ea"/>
                <a:cs typeface="+mn-cs"/>
              </a:rPr>
              <a:t>, you can determine the request that was made to Amazon RDS, the IP address from which the request was made, who made the request, when it was made, and additional details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5839379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mazon Ember Regular" charset="0"/>
                <a:ea typeface="+mn-ea"/>
                <a:cs typeface="+mn-cs"/>
              </a:rPr>
              <a:t>The PostgreSQL Audit Extension (</a:t>
            </a:r>
            <a:r>
              <a:rPr lang="en-US" sz="1200" b="0" i="0" kern="1200" dirty="0" err="1" smtClean="0">
                <a:solidFill>
                  <a:schemeClr val="tx1"/>
                </a:solidFill>
                <a:effectLst/>
                <a:latin typeface="Amazon Ember Regular" charset="0"/>
                <a:ea typeface="+mn-ea"/>
                <a:cs typeface="+mn-cs"/>
              </a:rPr>
              <a:t>pgAudit</a:t>
            </a:r>
            <a:r>
              <a:rPr lang="en-US" sz="1200" b="0" i="0" kern="1200" dirty="0" smtClean="0">
                <a:solidFill>
                  <a:schemeClr val="tx1"/>
                </a:solidFill>
                <a:effectLst/>
                <a:latin typeface="Amazon Ember Regular" charset="0"/>
                <a:ea typeface="+mn-ea"/>
                <a:cs typeface="+mn-cs"/>
              </a:rPr>
              <a:t>) provides detailed session and/or object audit logging via the standard PostgreSQL logging facility.</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143176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mazon Ember Regular" charset="0"/>
                <a:ea typeface="+mn-ea"/>
                <a:cs typeface="+mn-cs"/>
              </a:rPr>
              <a:t>Specifies which classes of statements will be logged by session audit logging. Possible values are:</a:t>
            </a:r>
          </a:p>
          <a:p>
            <a:endParaRPr lang="en-US" sz="1200" b="0" i="0" kern="1200" dirty="0" smtClean="0">
              <a:solidFill>
                <a:schemeClr val="tx1"/>
              </a:solidFill>
              <a:effectLst/>
              <a:latin typeface="Amazon Ember Regular" charset="0"/>
              <a:ea typeface="+mn-ea"/>
              <a:cs typeface="+mn-cs"/>
            </a:endParaRPr>
          </a:p>
          <a:p>
            <a:r>
              <a:rPr lang="en-US" sz="1200" b="1" i="0" kern="1200" dirty="0" smtClean="0">
                <a:solidFill>
                  <a:schemeClr val="tx1"/>
                </a:solidFill>
                <a:effectLst/>
                <a:latin typeface="Amazon Ember Regular" charset="0"/>
                <a:ea typeface="+mn-ea"/>
                <a:cs typeface="+mn-cs"/>
              </a:rPr>
              <a:t>READ</a:t>
            </a:r>
            <a:r>
              <a:rPr lang="en-US" sz="1200" b="0" i="0" kern="1200" dirty="0" smtClean="0">
                <a:solidFill>
                  <a:schemeClr val="tx1"/>
                </a:solidFill>
                <a:effectLst/>
                <a:latin typeface="Amazon Ember Regular" charset="0"/>
                <a:ea typeface="+mn-ea"/>
                <a:cs typeface="+mn-cs"/>
              </a:rPr>
              <a:t>: SELECT and COPY when the source is a relation or a query.</a:t>
            </a:r>
          </a:p>
          <a:p>
            <a:r>
              <a:rPr lang="en-US" sz="1200" b="1" i="0" kern="1200" dirty="0" smtClean="0">
                <a:solidFill>
                  <a:schemeClr val="tx1"/>
                </a:solidFill>
                <a:effectLst/>
                <a:latin typeface="Amazon Ember Regular" charset="0"/>
                <a:ea typeface="+mn-ea"/>
                <a:cs typeface="+mn-cs"/>
              </a:rPr>
              <a:t>WRITE</a:t>
            </a:r>
            <a:r>
              <a:rPr lang="en-US" sz="1200" b="0" i="0" kern="1200" dirty="0" smtClean="0">
                <a:solidFill>
                  <a:schemeClr val="tx1"/>
                </a:solidFill>
                <a:effectLst/>
                <a:latin typeface="Amazon Ember Regular" charset="0"/>
                <a:ea typeface="+mn-ea"/>
                <a:cs typeface="+mn-cs"/>
              </a:rPr>
              <a:t>: INSERT, UPDATE, DELETE, TRUNCATE, and COPY when the destination is a relation.</a:t>
            </a:r>
          </a:p>
          <a:p>
            <a:r>
              <a:rPr lang="en-US" sz="1200" b="1" i="0" kern="1200" dirty="0" smtClean="0">
                <a:solidFill>
                  <a:schemeClr val="tx1"/>
                </a:solidFill>
                <a:effectLst/>
                <a:latin typeface="Amazon Ember Regular" charset="0"/>
                <a:ea typeface="+mn-ea"/>
                <a:cs typeface="+mn-cs"/>
              </a:rPr>
              <a:t>FUNCTION</a:t>
            </a:r>
            <a:r>
              <a:rPr lang="en-US" sz="1200" b="0" i="0" kern="1200" dirty="0" smtClean="0">
                <a:solidFill>
                  <a:schemeClr val="tx1"/>
                </a:solidFill>
                <a:effectLst/>
                <a:latin typeface="Amazon Ember Regular" charset="0"/>
                <a:ea typeface="+mn-ea"/>
                <a:cs typeface="+mn-cs"/>
              </a:rPr>
              <a:t>: Function calls and DO blocks.</a:t>
            </a:r>
          </a:p>
          <a:p>
            <a:r>
              <a:rPr lang="en-US" sz="1200" b="1" i="0" kern="1200" dirty="0" smtClean="0">
                <a:solidFill>
                  <a:schemeClr val="tx1"/>
                </a:solidFill>
                <a:effectLst/>
                <a:latin typeface="Amazon Ember Regular" charset="0"/>
                <a:ea typeface="+mn-ea"/>
                <a:cs typeface="+mn-cs"/>
              </a:rPr>
              <a:t>ROLE</a:t>
            </a:r>
            <a:r>
              <a:rPr lang="en-US" sz="1200" b="0" i="0" kern="1200" dirty="0" smtClean="0">
                <a:solidFill>
                  <a:schemeClr val="tx1"/>
                </a:solidFill>
                <a:effectLst/>
                <a:latin typeface="Amazon Ember Regular" charset="0"/>
                <a:ea typeface="+mn-ea"/>
                <a:cs typeface="+mn-cs"/>
              </a:rPr>
              <a:t>: Statements related to roles and privileges: GRANT, REVOKE, CREATE/ALTER/DROP ROLE.</a:t>
            </a:r>
          </a:p>
          <a:p>
            <a:r>
              <a:rPr lang="en-US" sz="1200" b="1" i="0" kern="1200" dirty="0" smtClean="0">
                <a:solidFill>
                  <a:schemeClr val="tx1"/>
                </a:solidFill>
                <a:effectLst/>
                <a:latin typeface="Amazon Ember Regular" charset="0"/>
                <a:ea typeface="+mn-ea"/>
                <a:cs typeface="+mn-cs"/>
              </a:rPr>
              <a:t>DDL</a:t>
            </a:r>
            <a:r>
              <a:rPr lang="en-US" sz="1200" b="0" i="0" kern="1200" dirty="0" smtClean="0">
                <a:solidFill>
                  <a:schemeClr val="tx1"/>
                </a:solidFill>
                <a:effectLst/>
                <a:latin typeface="Amazon Ember Regular" charset="0"/>
                <a:ea typeface="+mn-ea"/>
                <a:cs typeface="+mn-cs"/>
              </a:rPr>
              <a:t>: All DDL that is not included in the ROLE class.</a:t>
            </a:r>
          </a:p>
          <a:p>
            <a:r>
              <a:rPr lang="en-US" sz="1200" b="1" i="0" kern="1200" dirty="0" smtClean="0">
                <a:solidFill>
                  <a:schemeClr val="tx1"/>
                </a:solidFill>
                <a:effectLst/>
                <a:latin typeface="Amazon Ember Regular" charset="0"/>
                <a:ea typeface="+mn-ea"/>
                <a:cs typeface="+mn-cs"/>
              </a:rPr>
              <a:t>MISC</a:t>
            </a:r>
            <a:r>
              <a:rPr lang="en-US" sz="1200" b="0" i="0" kern="1200" dirty="0" smtClean="0">
                <a:solidFill>
                  <a:schemeClr val="tx1"/>
                </a:solidFill>
                <a:effectLst/>
                <a:latin typeface="Amazon Ember Regular" charset="0"/>
                <a:ea typeface="+mn-ea"/>
                <a:cs typeface="+mn-cs"/>
              </a:rPr>
              <a:t>: Miscellaneous commands, e.g. DISCARD, FETCH, CHECKPOINT, VACUUM, SET.</a:t>
            </a:r>
          </a:p>
          <a:p>
            <a:r>
              <a:rPr lang="en-US" sz="1200" b="1" i="0" kern="1200" dirty="0" smtClean="0">
                <a:solidFill>
                  <a:schemeClr val="tx1"/>
                </a:solidFill>
                <a:effectLst/>
                <a:latin typeface="Amazon Ember Regular" charset="0"/>
                <a:ea typeface="+mn-ea"/>
                <a:cs typeface="+mn-cs"/>
              </a:rPr>
              <a:t>MISC_SET</a:t>
            </a:r>
            <a:r>
              <a:rPr lang="en-US" sz="1200" b="0" i="0" kern="1200" dirty="0" smtClean="0">
                <a:solidFill>
                  <a:schemeClr val="tx1"/>
                </a:solidFill>
                <a:effectLst/>
                <a:latin typeface="Amazon Ember Regular" charset="0"/>
                <a:ea typeface="+mn-ea"/>
                <a:cs typeface="+mn-cs"/>
              </a:rPr>
              <a:t>: Miscellaneous SET commands, e.g. SET ROLE.</a:t>
            </a:r>
          </a:p>
          <a:p>
            <a:r>
              <a:rPr lang="en-US" sz="1200" b="1" i="0" kern="1200" dirty="0" smtClean="0">
                <a:solidFill>
                  <a:schemeClr val="tx1"/>
                </a:solidFill>
                <a:effectLst/>
                <a:latin typeface="Amazon Ember Regular" charset="0"/>
                <a:ea typeface="+mn-ea"/>
                <a:cs typeface="+mn-cs"/>
              </a:rPr>
              <a:t>ALL</a:t>
            </a:r>
            <a:r>
              <a:rPr lang="en-US" sz="1200" b="0" i="0" kern="1200" dirty="0" smtClean="0">
                <a:solidFill>
                  <a:schemeClr val="tx1"/>
                </a:solidFill>
                <a:effectLst/>
                <a:latin typeface="Amazon Ember Regular" charset="0"/>
                <a:ea typeface="+mn-ea"/>
                <a:cs typeface="+mn-cs"/>
              </a:rPr>
              <a:t>: Include all of the above.</a:t>
            </a:r>
          </a:p>
          <a:p>
            <a:endParaRPr lang="en-US" sz="1200" b="0" i="0"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Multiple classes can be provided using a comma-separated list and classes can be subtracted by prefacing the class with a - sign (see </a:t>
            </a:r>
            <a:r>
              <a:rPr lang="en-US" sz="1200" b="0" i="0" u="none" strike="noStrike" kern="1200" dirty="0" smtClean="0">
                <a:solidFill>
                  <a:schemeClr val="tx1"/>
                </a:solidFill>
                <a:effectLst/>
                <a:latin typeface="Amazon Ember Regular" charset="0"/>
                <a:ea typeface="+mn-ea"/>
                <a:cs typeface="+mn-cs"/>
                <a:hlinkClick r:id="rId3"/>
              </a:rPr>
              <a:t>Session Audit Logging</a:t>
            </a:r>
            <a:r>
              <a:rPr lang="en-US" sz="1200" b="0" i="0" kern="1200" dirty="0" smtClean="0">
                <a:solidFill>
                  <a:schemeClr val="tx1"/>
                </a:solidFill>
                <a:effectLst/>
                <a:latin typeface="Amazon Ember Regular" charset="0"/>
                <a:ea typeface="+mn-ea"/>
                <a:cs typeface="+mn-cs"/>
              </a:rPr>
              <a:t>).</a:t>
            </a:r>
          </a:p>
          <a:p>
            <a:endParaRPr lang="en-US" sz="1200" b="0" i="0"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The default is none.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2799948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mazon Ember Regular" charset="0"/>
                <a:ea typeface="+mn-ea"/>
                <a:cs typeface="+mn-cs"/>
              </a:rPr>
              <a:t>Raise your security posture with AWS infrastructure and services</a:t>
            </a:r>
          </a:p>
          <a:p>
            <a:r>
              <a:rPr lang="en-US" sz="1200" b="0" i="0" kern="1200" dirty="0">
                <a:solidFill>
                  <a:schemeClr val="tx1"/>
                </a:solidFill>
                <a:effectLst/>
                <a:latin typeface="Amazon Ember Regular" charset="0"/>
                <a:ea typeface="+mn-ea"/>
                <a:cs typeface="+mn-cs"/>
              </a:rPr>
              <a:t>Using AWS, you will gain the control and confidence you need to securely run your business with the most flexible and secure cloud computing environment available today. As an AWS customer, you will benefit from AWS data centers and a network architected to protect your information, identities, applications, and devices. With AWS, you can improve your ability to meet core security and compliance requirements, such as data locality, protection, and confidentiality with our comprehensive services and features.</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Today, AWS protects millions of active customers around the world. Our customers represent diverse industries with a wide range of use cases, including large enterprises, start-ups, educational institutions, and government organizations. The scale and global reach of these customers gives us broad visibility and deep perspective on cloud security, knowledge which we rapidly reinvest back into our leading edge infrastructure and services. All customers benefit from AWS being the only commercial cloud that has had its service offerings and associated supply chain vetted and accepted as secure enough for top-secret workloads.</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AWS allows you to automate manual security tasks so you can shift your focus to scaling and innovating your business. Plus, you pay only for the services that you use. Use AWS to transform the way you do business, automating security and compliance tasks to reduce risk so you can grow and innovate faster, freeing up resources to focus on your customers and core business needs.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AWS has largest network of security partners and solutions. Extend the benefits of AWS by using security technology and consulting services from familiar solution providers you already know and trust. </a:t>
            </a:r>
          </a:p>
          <a:p>
            <a:endParaRPr lang="en-US" dirty="0"/>
          </a:p>
        </p:txBody>
      </p:sp>
      <p:sp>
        <p:nvSpPr>
          <p:cNvPr id="4" name="Slide Number Placeholder 3"/>
          <p:cNvSpPr>
            <a:spLocks noGrp="1"/>
          </p:cNvSpPr>
          <p:nvPr>
            <p:ph type="sldNum" sz="quarter" idx="10"/>
          </p:nvPr>
        </p:nvSpPr>
        <p:spPr/>
        <p:txBody>
          <a:bodyPr/>
          <a:lstStyle/>
          <a:p>
            <a:fld id="{B913C1BF-2FEA-4688-A6B6-7481FEC1231C}" type="slidenum">
              <a:rPr lang="en-US" smtClean="0"/>
              <a:t>3</a:t>
            </a:fld>
            <a:endParaRPr lang="en-US" dirty="0"/>
          </a:p>
        </p:txBody>
      </p:sp>
    </p:spTree>
    <p:extLst>
      <p:ext uri="{BB962C8B-B14F-4D97-AF65-F5344CB8AC3E}">
        <p14:creationId xmlns:p14="http://schemas.microsoft.com/office/powerpoint/2010/main" val="30807361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1829184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2072053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RDS makes it easy to control network access to your database. RDS also lets you run your database instances in Amazon Virtual Private Cloud (Amazon VPC), which enables you to isolate your database instances and to connect to your existing IT infrastructure through an industry-standard encrypted IPsec VPN. Many RDS engine types offer encryption at rest and all engines support encryption in transit. RDS offers a wide range of compliance readiness including HIPAA eligibility.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2284485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mazon Ember Regular" charset="0"/>
                <a:ea typeface="+mn-ea"/>
                <a:cs typeface="+mn-cs"/>
              </a:rPr>
              <a:t>Security is a shared responsibility between AWS and</a:t>
            </a:r>
            <a:r>
              <a:rPr lang="en-US" sz="1200" b="0" i="0" kern="1200" baseline="0" dirty="0" smtClean="0">
                <a:solidFill>
                  <a:schemeClr val="tx1"/>
                </a:solidFill>
                <a:effectLst/>
                <a:latin typeface="Amazon Ember Regular" charset="0"/>
                <a:ea typeface="+mn-ea"/>
                <a:cs typeface="+mn-cs"/>
              </a:rPr>
              <a:t> you</a:t>
            </a:r>
            <a:endParaRPr lang="en-US" sz="1200" b="0" i="0" kern="1200" dirty="0" smtClean="0">
              <a:solidFill>
                <a:schemeClr val="tx1"/>
              </a:solidFill>
              <a:effectLst/>
              <a:latin typeface="Amazon Ember Regular" charset="0"/>
              <a:ea typeface="+mn-ea"/>
              <a:cs typeface="+mn-cs"/>
            </a:endParaRPr>
          </a:p>
          <a:p>
            <a:endParaRPr lang="en-US" dirty="0" smtClean="0"/>
          </a:p>
          <a:p>
            <a:endParaRPr lang="en-US" dirty="0" smtClean="0"/>
          </a:p>
          <a:p>
            <a:r>
              <a:rPr lang="en-US" sz="1200" b="1" i="0" kern="1200" dirty="0" smtClean="0">
                <a:solidFill>
                  <a:schemeClr val="tx1"/>
                </a:solidFill>
                <a:effectLst/>
                <a:latin typeface="Amazon Ember Regular" charset="0"/>
                <a:ea typeface="+mn-ea"/>
                <a:cs typeface="+mn-cs"/>
              </a:rPr>
              <a:t>Security of the cloud</a:t>
            </a:r>
            <a:r>
              <a:rPr lang="en-US" sz="1200" b="0" i="0" kern="1200" dirty="0" smtClean="0">
                <a:solidFill>
                  <a:schemeClr val="tx1"/>
                </a:solidFill>
                <a:effectLst/>
                <a:latin typeface="Amazon Ember Regular" charset="0"/>
                <a:ea typeface="+mn-ea"/>
                <a:cs typeface="+mn-cs"/>
              </a:rPr>
              <a:t> – AWS is responsible for protecting the infrastructure that runs AWS services in the AWS Cloud. AWS also provides you with services that you can use securely. Third-party auditors regularly test and verify the effectiveness of our security as part of the </a:t>
            </a:r>
            <a:r>
              <a:rPr lang="en-US" sz="1200" b="0" i="0" u="none" strike="noStrike" kern="1200" dirty="0" smtClean="0">
                <a:solidFill>
                  <a:schemeClr val="tx1"/>
                </a:solidFill>
                <a:effectLst/>
                <a:latin typeface="Amazon Ember Regular" charset="0"/>
                <a:ea typeface="+mn-ea"/>
                <a:cs typeface="+mn-cs"/>
                <a:hlinkClick r:id="rId3"/>
              </a:rPr>
              <a:t>AWS compliance programs</a:t>
            </a:r>
            <a:endParaRPr lang="en-US" sz="1200" b="0" i="0" u="none" strike="noStrike" kern="1200" dirty="0" smtClean="0">
              <a:solidFill>
                <a:schemeClr val="tx1"/>
              </a:solidFill>
              <a:effectLst/>
              <a:latin typeface="Amazon Ember Regular" charset="0"/>
              <a:ea typeface="+mn-ea"/>
              <a:cs typeface="+mn-cs"/>
            </a:endParaRPr>
          </a:p>
          <a:p>
            <a:endParaRPr lang="en-US" sz="1200" b="0" i="0" u="none" strike="noStrike" kern="1200" dirty="0" smtClean="0">
              <a:solidFill>
                <a:schemeClr val="tx1"/>
              </a:solidFill>
              <a:effectLst/>
              <a:latin typeface="Amazon Ember Regular" charset="0"/>
              <a:ea typeface="+mn-ea"/>
              <a:cs typeface="+mn-cs"/>
            </a:endParaRPr>
          </a:p>
          <a:p>
            <a:r>
              <a:rPr lang="en-US" sz="1200" b="1" i="0" kern="1200" dirty="0" smtClean="0">
                <a:solidFill>
                  <a:schemeClr val="tx1"/>
                </a:solidFill>
                <a:effectLst/>
                <a:latin typeface="Amazon Ember Regular" charset="0"/>
                <a:ea typeface="+mn-ea"/>
                <a:cs typeface="+mn-cs"/>
              </a:rPr>
              <a:t>Security in the cloud</a:t>
            </a:r>
            <a:r>
              <a:rPr lang="en-US" sz="1200" b="0" i="0" kern="1200" dirty="0" smtClean="0">
                <a:solidFill>
                  <a:schemeClr val="tx1"/>
                </a:solidFill>
                <a:effectLst/>
                <a:latin typeface="Amazon Ember Regular" charset="0"/>
                <a:ea typeface="+mn-ea"/>
                <a:cs typeface="+mn-cs"/>
              </a:rPr>
              <a:t> – Your responsibility is determined by the AWS service that you use. You are also responsible for other factors including the sensitivity of your data, your organization's requirements, and applicable laws and regulations.</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4059032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smtClean="0">
              <a:solidFill>
                <a:schemeClr val="tx1"/>
              </a:solidFill>
              <a:effectLst/>
              <a:latin typeface="Amazon Ember Regular" charset="0"/>
              <a:ea typeface="+mn-ea"/>
              <a:cs typeface="+mn-cs"/>
            </a:endParaRPr>
          </a:p>
          <a:p>
            <a:r>
              <a:rPr lang="en-US" sz="1200" b="0" i="0" kern="1200" dirty="0" smtClean="0">
                <a:solidFill>
                  <a:schemeClr val="tx1"/>
                </a:solidFill>
                <a:effectLst/>
                <a:latin typeface="Amazon Ember Regular" charset="0"/>
                <a:ea typeface="+mn-ea"/>
                <a:cs typeface="+mn-cs"/>
              </a:rPr>
              <a:t>You only have to configure security for your use cases. You don't have to configure security access for processes that Amazon RDS manages. These include creating backups, replicating data between a primary DB instance and a read replica, and other processes.</a:t>
            </a:r>
          </a:p>
          <a:p>
            <a:endParaRPr lang="en-US" sz="1200" b="0" i="0" u="none" strike="noStrike"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440009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t>
            </a:r>
            <a:r>
              <a:rPr lang="en-US" sz="1200" b="0" i="0" u="none" strike="noStrike" kern="1200" dirty="0" smtClean="0">
                <a:solidFill>
                  <a:schemeClr val="tx1"/>
                </a:solidFill>
                <a:effectLst/>
                <a:latin typeface="Amazon Ember Regular" charset="0"/>
                <a:ea typeface="+mn-ea"/>
                <a:cs typeface="+mn-cs"/>
              </a:rPr>
              <a:t>can manage access to your Amazon RDS resources and your databases on a DB instance. The method you use to manage access depends on what type of task the user needs to perform with Amazon RDS:</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(RDS lets</a:t>
            </a:r>
            <a:r>
              <a:rPr lang="en-US" sz="1200" b="0" i="0" u="none" strike="noStrike" kern="1200" baseline="0" dirty="0" smtClean="0">
                <a:solidFill>
                  <a:schemeClr val="tx1"/>
                </a:solidFill>
                <a:effectLst/>
                <a:latin typeface="Amazon Ember Regular" charset="0"/>
                <a:ea typeface="+mn-ea"/>
                <a:cs typeface="+mn-cs"/>
              </a:rPr>
              <a:t> you) </a:t>
            </a:r>
            <a:r>
              <a:rPr lang="en-US" sz="1200" b="0" i="0" u="none" strike="noStrike" kern="1200" dirty="0" smtClean="0">
                <a:solidFill>
                  <a:schemeClr val="tx1"/>
                </a:solidFill>
                <a:effectLst/>
                <a:latin typeface="Amazon Ember Regular" charset="0"/>
                <a:ea typeface="+mn-ea"/>
                <a:cs typeface="+mn-cs"/>
              </a:rPr>
              <a:t>Run your DB instance in a virtual private cloud (VPC) based on the Amazon VPC service for the greatest possible network access control. </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(RDS lets</a:t>
            </a:r>
            <a:r>
              <a:rPr lang="en-US" sz="1200" b="0" i="0" u="none" strike="noStrike" kern="1200" baseline="0" dirty="0" smtClean="0">
                <a:solidFill>
                  <a:schemeClr val="tx1"/>
                </a:solidFill>
                <a:effectLst/>
                <a:latin typeface="Amazon Ember Regular" charset="0"/>
                <a:ea typeface="+mn-ea"/>
                <a:cs typeface="+mn-cs"/>
              </a:rPr>
              <a:t> you) </a:t>
            </a:r>
            <a:r>
              <a:rPr lang="en-US" sz="1200" b="0" i="0" u="none" strike="noStrike" kern="1200" dirty="0" smtClean="0">
                <a:solidFill>
                  <a:schemeClr val="tx1"/>
                </a:solidFill>
                <a:effectLst/>
                <a:latin typeface="Amazon Ember Regular" charset="0"/>
                <a:ea typeface="+mn-ea"/>
                <a:cs typeface="+mn-cs"/>
              </a:rPr>
              <a:t>Use AWS Identity and Access Management (IAM) policies to assign permissions that determine who is allowed to manage Amazon RDS resources. For example, you can use IAM to determine who is allowed to create, describe, modify, and delete DB instances, tag resources, or modify security groups.</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(RDS lets</a:t>
            </a:r>
            <a:r>
              <a:rPr lang="en-US" sz="1200" b="0" i="0" u="none" strike="noStrike" kern="1200" baseline="0" dirty="0" smtClean="0">
                <a:solidFill>
                  <a:schemeClr val="tx1"/>
                </a:solidFill>
                <a:effectLst/>
                <a:latin typeface="Amazon Ember Regular" charset="0"/>
                <a:ea typeface="+mn-ea"/>
                <a:cs typeface="+mn-cs"/>
              </a:rPr>
              <a:t> you) </a:t>
            </a:r>
            <a:r>
              <a:rPr lang="en-US" sz="1200" b="0" i="0" u="none" strike="noStrike" kern="1200" dirty="0" smtClean="0">
                <a:solidFill>
                  <a:schemeClr val="tx1"/>
                </a:solidFill>
                <a:effectLst/>
                <a:latin typeface="Amazon Ember Regular" charset="0"/>
                <a:ea typeface="+mn-ea"/>
                <a:cs typeface="+mn-cs"/>
              </a:rPr>
              <a:t>Use security groups to control what IP addresses or Amazon EC2 instances can connect to your databases on a DB instance. When you first create a DB instance, its firewall prevents any database access except through rules specified by an associated security group.</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(RDS lets</a:t>
            </a:r>
            <a:r>
              <a:rPr lang="en-US" sz="1200" b="0" i="0" u="none" strike="noStrike" kern="1200" baseline="0" dirty="0" smtClean="0">
                <a:solidFill>
                  <a:schemeClr val="tx1"/>
                </a:solidFill>
                <a:effectLst/>
                <a:latin typeface="Amazon Ember Regular" charset="0"/>
                <a:ea typeface="+mn-ea"/>
                <a:cs typeface="+mn-cs"/>
              </a:rPr>
              <a:t> you) </a:t>
            </a:r>
            <a:r>
              <a:rPr lang="en-US" sz="1200" b="0" i="0" u="none" strike="noStrike" kern="1200" dirty="0" smtClean="0">
                <a:solidFill>
                  <a:schemeClr val="tx1"/>
                </a:solidFill>
                <a:effectLst/>
                <a:latin typeface="Amazon Ember Regular" charset="0"/>
                <a:ea typeface="+mn-ea"/>
                <a:cs typeface="+mn-cs"/>
              </a:rPr>
              <a:t>Use Secure Socket Layer (SSL) or Transport Layer Security (TLS) connections with DB instances</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(RDS lets</a:t>
            </a:r>
            <a:r>
              <a:rPr lang="en-US" sz="1200" b="0" i="0" u="none" strike="noStrike" kern="1200" baseline="0" dirty="0" smtClean="0">
                <a:solidFill>
                  <a:schemeClr val="tx1"/>
                </a:solidFill>
                <a:effectLst/>
                <a:latin typeface="Amazon Ember Regular" charset="0"/>
                <a:ea typeface="+mn-ea"/>
                <a:cs typeface="+mn-cs"/>
              </a:rPr>
              <a:t> you) </a:t>
            </a:r>
            <a:r>
              <a:rPr lang="en-US" sz="1200" b="0" i="0" u="none" strike="noStrike" kern="1200" dirty="0" smtClean="0">
                <a:solidFill>
                  <a:schemeClr val="tx1"/>
                </a:solidFill>
                <a:effectLst/>
                <a:latin typeface="Amazon Ember Regular" charset="0"/>
                <a:ea typeface="+mn-ea"/>
                <a:cs typeface="+mn-cs"/>
              </a:rPr>
              <a:t>Use Amazon RDS encryption to secure your DB instances and snapshots at rest. Amazon RDS encryption uses the industry standard AES-256 encryption algorithm to encrypt your data on the server that hosts your DB instance. </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(RDS lets</a:t>
            </a:r>
            <a:r>
              <a:rPr lang="en-US" sz="1200" b="0" i="0" u="none" strike="noStrike" kern="1200" baseline="0" dirty="0" smtClean="0">
                <a:solidFill>
                  <a:schemeClr val="tx1"/>
                </a:solidFill>
                <a:effectLst/>
                <a:latin typeface="Amazon Ember Regular" charset="0"/>
                <a:ea typeface="+mn-ea"/>
                <a:cs typeface="+mn-cs"/>
              </a:rPr>
              <a:t> you) </a:t>
            </a:r>
            <a:r>
              <a:rPr lang="en-US" sz="1200" b="0" i="0" u="none" strike="noStrike" kern="1200" dirty="0" smtClean="0">
                <a:solidFill>
                  <a:schemeClr val="tx1"/>
                </a:solidFill>
                <a:effectLst/>
                <a:latin typeface="Amazon Ember Regular" charset="0"/>
                <a:ea typeface="+mn-ea"/>
                <a:cs typeface="+mn-cs"/>
              </a:rPr>
              <a:t>Use network encryption and transparent data encryption with Oracle DB instances; </a:t>
            </a:r>
          </a:p>
          <a:p>
            <a:endParaRPr lang="en-US" sz="1200" b="0" i="0" u="none" strike="noStrike" kern="1200" dirty="0" smtClean="0">
              <a:solidFill>
                <a:schemeClr val="tx1"/>
              </a:solidFill>
              <a:effectLst/>
              <a:latin typeface="Amazon Ember Regular" charset="0"/>
              <a:ea typeface="+mn-ea"/>
              <a:cs typeface="+mn-cs"/>
            </a:endParaRPr>
          </a:p>
          <a:p>
            <a:r>
              <a:rPr lang="en-US" sz="1200" b="0" i="0" u="none" strike="noStrike" kern="1200" dirty="0" smtClean="0">
                <a:solidFill>
                  <a:schemeClr val="tx1"/>
                </a:solidFill>
                <a:effectLst/>
                <a:latin typeface="Amazon Ember Regular" charset="0"/>
                <a:ea typeface="+mn-ea"/>
                <a:cs typeface="+mn-cs"/>
              </a:rPr>
              <a:t>(RDS lets</a:t>
            </a:r>
            <a:r>
              <a:rPr lang="en-US" sz="1200" b="0" i="0" u="none" strike="noStrike" kern="1200" baseline="0" dirty="0" smtClean="0">
                <a:solidFill>
                  <a:schemeClr val="tx1"/>
                </a:solidFill>
                <a:effectLst/>
                <a:latin typeface="Amazon Ember Regular" charset="0"/>
                <a:ea typeface="+mn-ea"/>
                <a:cs typeface="+mn-cs"/>
              </a:rPr>
              <a:t> you) </a:t>
            </a:r>
            <a:r>
              <a:rPr lang="en-US" sz="1200" b="0" i="0" u="none" strike="noStrike" kern="1200" dirty="0" smtClean="0">
                <a:solidFill>
                  <a:schemeClr val="tx1"/>
                </a:solidFill>
                <a:effectLst/>
                <a:latin typeface="Amazon Ember Regular" charset="0"/>
                <a:ea typeface="+mn-ea"/>
                <a:cs typeface="+mn-cs"/>
              </a:rPr>
              <a:t>Use the security features of your DB engine to control who can log in to the databases on a DB instance. These features work just as if the database was on your local network.</a:t>
            </a:r>
          </a:p>
          <a:p>
            <a:endParaRPr lang="en-US" dirty="0" smtClean="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3494698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VPC security group allows you to specify access rules for your database. Each rule is a combination of protocol, port range, and source of the traffic that you allow into your database. For the source, you can set up an IP address, a particular CIDR block covering multiple IP addresses, or even another security group. This gives you the flexibility to have a multi-tier architecture for database access.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2847318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RDS is integrated with AWS Identity and Access Management (IAM) and provides you the ability to control the actions that your IAM users and groups can take on specific RDS resources, from database instances through snapshots, parameter groups, and option groups. You can also tag your RDS resources and control the actions that your IAM users and groups can take on groups of resources that have the same tag and associated value. For example, you can configure your IAM rules to ensure developers are able to modify "Development" database instances, but only Database Administrators can make changes to "Production" database instances.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550880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514" t="2097" r="2832" b="2801"/>
          <a:stretch/>
        </p:blipFill>
        <p:spPr>
          <a:xfrm>
            <a:off x="1" y="-1"/>
            <a:ext cx="9144000" cy="5143501"/>
          </a:xfrm>
          <a:prstGeom prst="rect">
            <a:avLst/>
          </a:prstGeom>
        </p:spPr>
      </p:pic>
      <p:sp>
        <p:nvSpPr>
          <p:cNvPr id="6" name="Text Placeholder 11"/>
          <p:cNvSpPr>
            <a:spLocks noGrp="1"/>
          </p:cNvSpPr>
          <p:nvPr>
            <p:ph type="body" sz="quarter" idx="10" hasCustomPrompt="1"/>
          </p:nvPr>
        </p:nvSpPr>
        <p:spPr>
          <a:xfrm>
            <a:off x="342900" y="3956022"/>
            <a:ext cx="3683000" cy="433387"/>
          </a:xfrm>
        </p:spPr>
        <p:txBody>
          <a:bodyPr>
            <a:normAutofit/>
          </a:bodyPr>
          <a:lstStyle>
            <a:lvl1pPr marL="0" indent="0" algn="l">
              <a:buNone/>
              <a:defRPr sz="1600" baseline="0">
                <a:solidFill>
                  <a:schemeClr val="tx1"/>
                </a:solidFill>
              </a:defRPr>
            </a:lvl1pPr>
          </a:lstStyle>
          <a:p>
            <a:pPr lvl="0"/>
            <a:r>
              <a:rPr lang="en-US" dirty="0"/>
              <a:t>Click to edit Presenter, Team</a:t>
            </a:r>
          </a:p>
        </p:txBody>
      </p:sp>
      <p:sp>
        <p:nvSpPr>
          <p:cNvPr id="7" name="Text Placeholder 11"/>
          <p:cNvSpPr>
            <a:spLocks noGrp="1"/>
          </p:cNvSpPr>
          <p:nvPr>
            <p:ph type="body" sz="quarter" idx="11" hasCustomPrompt="1"/>
          </p:nvPr>
        </p:nvSpPr>
        <p:spPr>
          <a:xfrm>
            <a:off x="342900" y="4337023"/>
            <a:ext cx="3683000" cy="369888"/>
          </a:xfrm>
        </p:spPr>
        <p:txBody>
          <a:bodyPr>
            <a:normAutofit/>
          </a:bodyPr>
          <a:lstStyle>
            <a:lvl1pPr marL="0" indent="0" algn="l">
              <a:buNone/>
              <a:defRPr sz="1600" baseline="0">
                <a:solidFill>
                  <a:schemeClr val="tx1"/>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342900" y="1908228"/>
            <a:ext cx="7324988" cy="744537"/>
          </a:xfrm>
        </p:spPr>
        <p:txBody>
          <a:bodyPr>
            <a:noAutofit/>
          </a:bodyPr>
          <a:lstStyle>
            <a:lvl1pPr marL="0" indent="0" algn="l">
              <a:lnSpc>
                <a:spcPct val="90000"/>
              </a:lnSpc>
              <a:buNone/>
              <a:defRPr sz="4000" b="1" baseline="0">
                <a:solidFill>
                  <a:schemeClr val="tx1"/>
                </a:solidFill>
              </a:defRPr>
            </a:lvl1pPr>
          </a:lstStyle>
          <a:p>
            <a:pPr lvl="0"/>
            <a:r>
              <a:rPr lang="en-US" dirty="0"/>
              <a:t>Click to edit Master title style</a:t>
            </a:r>
          </a:p>
        </p:txBody>
      </p:sp>
      <p:sp>
        <p:nvSpPr>
          <p:cNvPr id="12" name="Text Placeholder 11"/>
          <p:cNvSpPr>
            <a:spLocks noGrp="1"/>
          </p:cNvSpPr>
          <p:nvPr>
            <p:ph type="body" sz="quarter" idx="13"/>
          </p:nvPr>
        </p:nvSpPr>
        <p:spPr>
          <a:xfrm>
            <a:off x="342900" y="2658575"/>
            <a:ext cx="6041582" cy="487849"/>
          </a:xfrm>
        </p:spPr>
        <p:txBody>
          <a:bodyPr/>
          <a:lstStyle>
            <a:lvl1pPr marL="0" indent="0" algn="l">
              <a:lnSpc>
                <a:spcPct val="90000"/>
              </a:lnSpc>
              <a:buNone/>
              <a:defRPr>
                <a:solidFill>
                  <a:schemeClr val="tx1"/>
                </a:solidFill>
              </a:defRPr>
            </a:lvl1pPr>
          </a:lstStyle>
          <a:p>
            <a:pPr lvl="0"/>
            <a:r>
              <a:rPr lang="en-US" dirty="0"/>
              <a:t>Click to edit Master text styles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 y="354013"/>
            <a:ext cx="971555" cy="582933"/>
          </a:xfrm>
          <a:prstGeom prst="rect">
            <a:avLst/>
          </a:prstGeom>
        </p:spPr>
      </p:pic>
      <p:sp>
        <p:nvSpPr>
          <p:cNvPr id="8" name="TextBox 7"/>
          <p:cNvSpPr txBox="1"/>
          <p:nvPr userDrawn="1"/>
        </p:nvSpPr>
        <p:spPr>
          <a:xfrm>
            <a:off x="355519" y="4808534"/>
            <a:ext cx="3027774" cy="107722"/>
          </a:xfrm>
          <a:prstGeom prst="rect">
            <a:avLst/>
          </a:prstGeom>
          <a:noFill/>
        </p:spPr>
        <p:txBody>
          <a:bodyPr wrap="square" lIns="0" tIns="0" rIns="0" bIns="0" rtlCol="0">
            <a:spAutoFit/>
          </a:bodyPr>
          <a:lstStyle/>
          <a:p>
            <a:pPr marL="0" algn="l" defTabSz="457200" rtl="0" eaLnBrk="1" latinLnBrk="0" hangingPunct="1"/>
            <a:r>
              <a:rPr lang="en-US" sz="700" b="0" i="0" kern="1200" dirty="0">
                <a:solidFill>
                  <a:schemeClr val="accent6">
                    <a:lumMod val="60000"/>
                    <a:lumOff val="40000"/>
                  </a:schemeClr>
                </a:solidFill>
                <a:latin typeface="Amazon Ember Regular" charset="0"/>
                <a:ea typeface="+mn-ea"/>
                <a:cs typeface="+mn-cs"/>
              </a:rPr>
              <a:t>© </a:t>
            </a:r>
            <a:r>
              <a:rPr lang="en-US" sz="700" b="0" i="0" kern="1200" dirty="0" smtClean="0">
                <a:solidFill>
                  <a:schemeClr val="accent6">
                    <a:lumMod val="60000"/>
                    <a:lumOff val="40000"/>
                  </a:schemeClr>
                </a:solidFill>
                <a:latin typeface="Amazon Ember Regular" charset="0"/>
                <a:ea typeface="+mn-ea"/>
                <a:cs typeface="+mn-cs"/>
              </a:rPr>
              <a:t>2021, </a:t>
            </a:r>
            <a:r>
              <a:rPr lang="en-US" sz="700" b="0" i="0" kern="1200" dirty="0">
                <a:solidFill>
                  <a:schemeClr val="accent6">
                    <a:lumMod val="60000"/>
                    <a:lumOff val="40000"/>
                  </a:schemeClr>
                </a:solidFill>
                <a:latin typeface="Amazon Ember Regular" charset="0"/>
                <a:ea typeface="+mn-ea"/>
                <a:cs typeface="+mn-cs"/>
              </a:rPr>
              <a:t>Amazon Web Services, Inc. or its Affiliates. All rights reserved.</a:t>
            </a:r>
          </a:p>
        </p:txBody>
      </p:sp>
    </p:spTree>
    <p:extLst>
      <p:ext uri="{BB962C8B-B14F-4D97-AF65-F5344CB8AC3E}">
        <p14:creationId xmlns:p14="http://schemas.microsoft.com/office/powerpoint/2010/main" val="2005314365"/>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_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4"/>
            <a:ext cx="8741403"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2401683"/>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59" y="891882"/>
            <a:ext cx="4286250" cy="2401683"/>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1684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598" y="1131095"/>
            <a:ext cx="8738997" cy="2916183"/>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202407" y="217134"/>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8177931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6770" cy="545741"/>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340592" y="1028700"/>
            <a:ext cx="8446770" cy="3553926"/>
          </a:xfrm>
          <a:prstGeom prst="rect">
            <a:avLst/>
          </a:prstGeom>
        </p:spPr>
        <p:txBody>
          <a:bodyPr/>
          <a:lstStyle>
            <a:lvl1pPr marL="0" indent="0">
              <a:buNone/>
              <a:defRPr>
                <a:solidFill>
                  <a:schemeClr val="tx2"/>
                </a:solidFill>
              </a:defRPr>
            </a:lvl1pPr>
            <a:lvl2pPr marL="742950" indent="-285750">
              <a:buFont typeface="Arial"/>
              <a:buChar char="•"/>
              <a:defRPr>
                <a:solidFill>
                  <a:schemeClr val="tx2"/>
                </a:solidFill>
              </a:defRPr>
            </a:lvl2pPr>
            <a:lvl3pPr marL="1143000" indent="-22860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891034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3"/>
            <a:ext cx="8739404"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4"/>
            <a:ext cx="8739404" cy="2069284"/>
          </a:xfrm>
          <a:prstGeom prst="rect">
            <a:avLst/>
          </a:prstGeo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a:lvl1pPr>
            <a:lvl2pPr marL="466430" indent="-214313">
              <a:spcAft>
                <a:spcPts val="500"/>
              </a:spcAft>
              <a:buFont typeface="Arial" panose="020B0604020202020204" pitchFamily="34" charset="0"/>
              <a:buChar char="•"/>
              <a:defRPr/>
            </a:lvl2pPr>
            <a:lvl3pPr marL="634508" indent="-214313">
              <a:spcAft>
                <a:spcPts val="500"/>
              </a:spcAft>
              <a:buFont typeface="Arial" panose="020B0604020202020204" pitchFamily="34" charset="0"/>
              <a:buChar char="•"/>
              <a:defRPr/>
            </a:lvl3pPr>
            <a:lvl4pPr marL="802586" indent="-214313">
              <a:spcAft>
                <a:spcPts val="500"/>
              </a:spcAft>
              <a:buFont typeface="Arial" panose="020B0604020202020204" pitchFamily="34" charset="0"/>
              <a:buChar char="•"/>
              <a:defRPr/>
            </a:lvl4pPr>
            <a:lvl5pPr marL="970664" indent="-214313">
              <a:spcAft>
                <a:spcPts val="5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452868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None/>
              <a:defRPr>
                <a:solidFill>
                  <a:schemeClr val="tx1"/>
                </a:solidFill>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8AD875A8-20B5-4781-87A4-619C4BE59305}"/>
              </a:ext>
            </a:extLst>
          </p:cNvPr>
          <p:cNvSpPr>
            <a:spLocks noGrp="1"/>
          </p:cNvSpPr>
          <p:nvPr>
            <p:ph type="title"/>
          </p:nvPr>
        </p:nvSpPr>
        <p:spPr>
          <a:xfrm>
            <a:off x="342900" y="354012"/>
            <a:ext cx="8205304" cy="387798"/>
          </a:xfrm>
        </p:spPr>
        <p:txBody>
          <a:bodyPr>
            <a:noAutofit/>
          </a:bodyPr>
          <a:lstStyle>
            <a:lvl1pPr>
              <a:lnSpc>
                <a:spcPct val="9000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08459060"/>
      </p:ext>
    </p:extLst>
  </p:cSld>
  <p:clrMapOvr>
    <a:masterClrMapping/>
  </p:clrMapOvr>
  <p:transition>
    <p:fade/>
  </p:transition>
  <p:timing>
    <p:tnLst>
      <p:par>
        <p:cTn id="1" dur="indefinite" restart="never" nodeType="tmRoot"/>
      </p:par>
    </p:tnLst>
  </p:timing>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42900" y="1969202"/>
            <a:ext cx="7825894" cy="930105"/>
          </a:xfrm>
        </p:spPr>
        <p:txBody>
          <a:bodyPr anchor="ctr">
            <a:noAutofit/>
          </a:bodyPr>
          <a:lstStyle>
            <a:lvl1pPr algn="l">
              <a:defRPr sz="4000" b="1" cap="none">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2900" y="354012"/>
            <a:ext cx="8205304" cy="387798"/>
          </a:xfrm>
        </p:spPr>
        <p:txBody>
          <a:bodyPr>
            <a:noAutofit/>
          </a:bodyPr>
          <a:lstStyle>
            <a:lvl1pPr>
              <a:lnSpc>
                <a:spcPct val="9000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6706907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solidFill>
                  <a:schemeClr val="tx1"/>
                </a:solidFill>
              </a:defRPr>
            </a:lvl1pPr>
          </a:lstStyle>
          <a:p>
            <a:r>
              <a:rPr lang="en-US" dirty="0"/>
              <a:t>Click to edit Master title style</a:t>
            </a: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solidFill>
                  <a:schemeClr val="tx1"/>
                </a:solidFill>
              </a:defRPr>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226225" cy="3911321"/>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Tree>
    <p:extLst>
      <p:ext uri="{BB962C8B-B14F-4D97-AF65-F5344CB8AC3E}">
        <p14:creationId xmlns:p14="http://schemas.microsoft.com/office/powerpoint/2010/main" val="60333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_and_Image">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3363652" y="4712239"/>
            <a:ext cx="3595202" cy="21130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217134"/>
            <a:ext cx="3912869" cy="1011592"/>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1" y="1520534"/>
            <a:ext cx="3912869" cy="2401683"/>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9882514"/>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54012"/>
            <a:ext cx="8458200" cy="618173"/>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42900" y="1481138"/>
            <a:ext cx="8458200" cy="314572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355519" y="4808534"/>
            <a:ext cx="3027774" cy="107722"/>
          </a:xfrm>
          <a:prstGeom prst="rect">
            <a:avLst/>
          </a:prstGeom>
          <a:noFill/>
        </p:spPr>
        <p:txBody>
          <a:bodyPr wrap="square" lIns="0" tIns="0" rIns="0" bIns="0" rtlCol="0">
            <a:spAutoFit/>
          </a:bodyPr>
          <a:lstStyle/>
          <a:p>
            <a:pPr marL="0" algn="l" defTabSz="457200" rtl="0" eaLnBrk="1" latinLnBrk="0" hangingPunct="1"/>
            <a:r>
              <a:rPr lang="en-US" sz="700" b="0" i="0" kern="1200" dirty="0">
                <a:solidFill>
                  <a:schemeClr val="accent6">
                    <a:lumMod val="60000"/>
                    <a:lumOff val="40000"/>
                  </a:schemeClr>
                </a:solidFill>
                <a:latin typeface="Amazon Ember Regular" charset="0"/>
                <a:ea typeface="+mn-ea"/>
                <a:cs typeface="+mn-cs"/>
              </a:rPr>
              <a:t>© </a:t>
            </a:r>
            <a:r>
              <a:rPr lang="en-US" sz="700" b="0" i="0" kern="1200" dirty="0" smtClean="0">
                <a:solidFill>
                  <a:schemeClr val="accent6">
                    <a:lumMod val="60000"/>
                    <a:lumOff val="40000"/>
                  </a:schemeClr>
                </a:solidFill>
                <a:latin typeface="Amazon Ember Regular" charset="0"/>
                <a:ea typeface="+mn-ea"/>
                <a:cs typeface="+mn-cs"/>
              </a:rPr>
              <a:t>2021, </a:t>
            </a:r>
            <a:r>
              <a:rPr lang="en-US" sz="700" b="0" i="0" kern="1200" dirty="0">
                <a:solidFill>
                  <a:schemeClr val="accent6">
                    <a:lumMod val="60000"/>
                    <a:lumOff val="40000"/>
                  </a:schemeClr>
                </a:solidFill>
                <a:latin typeface="Amazon Ember Regular" charset="0"/>
                <a:ea typeface="+mn-ea"/>
                <a:cs typeface="+mn-cs"/>
              </a:rPr>
              <a:t>Amazon Web Services, Inc. or its Affiliates. All rights reserved.</a:t>
            </a:r>
          </a:p>
        </p:txBody>
      </p:sp>
      <p:pic>
        <p:nvPicPr>
          <p:cNvPr id="8" name="Picture 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360445" y="4728599"/>
            <a:ext cx="440655" cy="264393"/>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80" r:id="rId4"/>
    <p:sldLayoutId id="2147483681" r:id="rId5"/>
    <p:sldLayoutId id="2147483695" r:id="rId6"/>
    <p:sldLayoutId id="2147483687" r:id="rId7"/>
    <p:sldLayoutId id="2147483696" r:id="rId8"/>
    <p:sldLayoutId id="2147483698" r:id="rId9"/>
    <p:sldLayoutId id="2147483699" r:id="rId10"/>
    <p:sldLayoutId id="2147483700" r:id="rId11"/>
    <p:sldLayoutId id="2147483701" r:id="rId12"/>
    <p:sldLayoutId id="2147483702" r:id="rId13"/>
  </p:sldLayoutIdLst>
  <p:transition>
    <p:fade/>
  </p:transition>
  <p:timing>
    <p:tnLst>
      <p:par>
        <p:cTn id="1" dur="indefinite" restart="never" nodeType="tmRoot"/>
      </p:par>
    </p:tnLst>
  </p:timing>
  <p:txStyles>
    <p:titleStyle>
      <a:lvl1pPr algn="l" defTabSz="457200" rtl="0" eaLnBrk="1" latinLnBrk="0" hangingPunct="1">
        <a:lnSpc>
          <a:spcPct val="90000"/>
        </a:lnSpc>
        <a:spcBef>
          <a:spcPct val="0"/>
        </a:spcBef>
        <a:buNone/>
        <a:defRPr sz="2800" b="0" i="0" kern="1200">
          <a:gradFill>
            <a:gsLst>
              <a:gs pos="7303">
                <a:srgbClr val="0E2735"/>
              </a:gs>
              <a:gs pos="21348">
                <a:srgbClr val="0E2735"/>
              </a:gs>
            </a:gsLst>
            <a:lin ang="5400000" scaled="1"/>
          </a:gradFill>
          <a:latin typeface="+mj-lt"/>
          <a:ea typeface="+mj-ea"/>
          <a:cs typeface="Amazon Ember Regular" charset="0"/>
        </a:defRPr>
      </a:lvl1pPr>
    </p:titleStyle>
    <p:bodyStyle>
      <a:lvl1pPr marL="0" indent="0" algn="l" defTabSz="457200" rtl="0" eaLnBrk="1" latinLnBrk="0" hangingPunct="1">
        <a:lnSpc>
          <a:spcPct val="90000"/>
        </a:lnSpc>
        <a:spcBef>
          <a:spcPct val="20000"/>
        </a:spcBef>
        <a:buFontTx/>
        <a:buNone/>
        <a:defRPr sz="2400" b="0" i="0" kern="1200">
          <a:gradFill>
            <a:gsLst>
              <a:gs pos="43258">
                <a:srgbClr val="414042"/>
              </a:gs>
              <a:gs pos="33000">
                <a:srgbClr val="414042"/>
              </a:gs>
            </a:gsLst>
            <a:lin ang="5400000" scaled="1"/>
          </a:gra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43258">
                <a:srgbClr val="414042"/>
              </a:gs>
              <a:gs pos="33000">
                <a:srgbClr val="414042"/>
              </a:gs>
            </a:gsLst>
            <a:lin ang="5400000" scaled="1"/>
          </a:gra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43258">
                <a:srgbClr val="414042"/>
              </a:gs>
              <a:gs pos="33000">
                <a:srgbClr val="414042"/>
              </a:gs>
            </a:gsLst>
            <a:lin ang="5400000" scaled="1"/>
          </a:gra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16" userDrawn="1">
          <p15:clr>
            <a:srgbClr val="F26B43"/>
          </p15:clr>
        </p15:guide>
        <p15:guide id="2" pos="5544" userDrawn="1">
          <p15:clr>
            <a:srgbClr val="F26B43"/>
          </p15:clr>
        </p15:guide>
        <p15:guide id="3" pos="956" userDrawn="1">
          <p15:clr>
            <a:srgbClr val="F26B43"/>
          </p15:clr>
        </p15:guide>
        <p15:guide id="4" pos="984" userDrawn="1">
          <p15:clr>
            <a:srgbClr val="F26B43"/>
          </p15:clr>
        </p15:guide>
        <p15:guide id="5" pos="1718" userDrawn="1">
          <p15:clr>
            <a:srgbClr val="F26B43"/>
          </p15:clr>
        </p15:guide>
        <p15:guide id="6" pos="1749" userDrawn="1">
          <p15:clr>
            <a:srgbClr val="F26B43"/>
          </p15:clr>
        </p15:guide>
        <p15:guide id="7" pos="2484" userDrawn="1">
          <p15:clr>
            <a:srgbClr val="F26B43"/>
          </p15:clr>
        </p15:guide>
        <p15:guide id="8" pos="2510" userDrawn="1">
          <p15:clr>
            <a:srgbClr val="F26B43"/>
          </p15:clr>
        </p15:guide>
        <p15:guide id="9" pos="3246" userDrawn="1">
          <p15:clr>
            <a:srgbClr val="F26B43"/>
          </p15:clr>
        </p15:guide>
        <p15:guide id="10" pos="3283" userDrawn="1">
          <p15:clr>
            <a:srgbClr val="F26B43"/>
          </p15:clr>
        </p15:guide>
        <p15:guide id="11" pos="4012" userDrawn="1">
          <p15:clr>
            <a:srgbClr val="F26B43"/>
          </p15:clr>
        </p15:guide>
        <p15:guide id="12" pos="4042" userDrawn="1">
          <p15:clr>
            <a:srgbClr val="F26B43"/>
          </p15:clr>
        </p15:guide>
        <p15:guide id="13" pos="4781" userDrawn="1">
          <p15:clr>
            <a:srgbClr val="F26B43"/>
          </p15:clr>
        </p15:guide>
        <p15:guide id="17" orient="horz" pos="3026" userDrawn="1">
          <p15:clr>
            <a:srgbClr val="F26B43"/>
          </p15:clr>
        </p15:guide>
        <p15:guide id="23" orient="horz" pos="899" userDrawn="1">
          <p15:clr>
            <a:srgbClr val="F26B43"/>
          </p15:clr>
        </p15:guide>
        <p15:guide id="24" orient="horz" pos="933" userDrawn="1">
          <p15:clr>
            <a:srgbClr val="F26B43"/>
          </p15:clr>
        </p15:guide>
        <p15:guide id="25" orient="horz" pos="1605" userDrawn="1">
          <p15:clr>
            <a:srgbClr val="F26B43"/>
          </p15:clr>
        </p15:guide>
        <p15:guide id="26" orient="horz" pos="1636" userDrawn="1">
          <p15:clr>
            <a:srgbClr val="F26B43"/>
          </p15:clr>
        </p15:guide>
        <p15:guide id="27" orient="horz" pos="2308" userDrawn="1">
          <p15:clr>
            <a:srgbClr val="F26B43"/>
          </p15:clr>
        </p15:guide>
        <p15:guide id="29" orient="horz" pos="223" userDrawn="1">
          <p15:clr>
            <a:srgbClr val="F26B43"/>
          </p15:clr>
        </p15:guide>
        <p15:guide id="30" orient="horz" pos="233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24.sv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8.svg"/><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16.png"/><Relationship Id="rId1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86.sv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80.svg"/><Relationship Id="rId11" Type="http://schemas.openxmlformats.org/officeDocument/2006/relationships/image" Target="../media/image38.png"/><Relationship Id="rId5" Type="http://schemas.openxmlformats.org/officeDocument/2006/relationships/image" Target="../media/image35.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42236D-9C94-44A3-8498-59825829805A}"/>
              </a:ext>
            </a:extLst>
          </p:cNvPr>
          <p:cNvSpPr>
            <a:spLocks noGrp="1"/>
          </p:cNvSpPr>
          <p:nvPr>
            <p:ph type="body" sz="quarter" idx="10"/>
          </p:nvPr>
        </p:nvSpPr>
        <p:spPr/>
        <p:txBody>
          <a:bodyPr/>
          <a:lstStyle/>
          <a:p>
            <a:endParaRPr lang="en-US" dirty="0"/>
          </a:p>
        </p:txBody>
      </p:sp>
      <p:sp>
        <p:nvSpPr>
          <p:cNvPr id="5" name="Text Placeholder 4">
            <a:extLst>
              <a:ext uri="{FF2B5EF4-FFF2-40B4-BE49-F238E27FC236}">
                <a16:creationId xmlns:a16="http://schemas.microsoft.com/office/drawing/2014/main" id="{3A021214-1B05-475D-BBBC-F1D78230A0EF}"/>
              </a:ext>
            </a:extLst>
          </p:cNvPr>
          <p:cNvSpPr>
            <a:spLocks noGrp="1"/>
          </p:cNvSpPr>
          <p:nvPr>
            <p:ph type="body" sz="quarter" idx="11"/>
          </p:nvPr>
        </p:nvSpPr>
        <p:spPr/>
        <p:txBody>
          <a:bodyPr/>
          <a:lstStyle/>
          <a:p>
            <a:endParaRPr lang="en-US" dirty="0"/>
          </a:p>
        </p:txBody>
      </p:sp>
      <p:sp>
        <p:nvSpPr>
          <p:cNvPr id="7" name="Title 1"/>
          <p:cNvSpPr txBox="1">
            <a:spLocks/>
          </p:cNvSpPr>
          <p:nvPr/>
        </p:nvSpPr>
        <p:spPr>
          <a:xfrm>
            <a:off x="202407" y="2153109"/>
            <a:ext cx="8667226" cy="710964"/>
          </a:xfrm>
          <a:prstGeom prst="rect">
            <a:avLst/>
          </a:prstGeom>
        </p:spPr>
        <p:txBody>
          <a:bodyPr/>
          <a:lstStyle>
            <a:lvl1pPr algn="l" defTabSz="457200" rtl="0" eaLnBrk="1" latinLnBrk="0" hangingPunct="1">
              <a:lnSpc>
                <a:spcPct val="90000"/>
              </a:lnSpc>
              <a:spcBef>
                <a:spcPct val="0"/>
              </a:spcBef>
              <a:buNone/>
              <a:defRPr sz="2800" b="0" i="0" kern="1200">
                <a:gradFill>
                  <a:gsLst>
                    <a:gs pos="7303">
                      <a:srgbClr val="0E2735"/>
                    </a:gs>
                    <a:gs pos="21348">
                      <a:srgbClr val="0E2735"/>
                    </a:gs>
                  </a:gsLst>
                  <a:lin ang="5400000" scaled="1"/>
                </a:gradFill>
                <a:latin typeface="+mj-lt"/>
                <a:ea typeface="+mj-ea"/>
                <a:cs typeface="Amazon Ember Regular" charset="0"/>
              </a:defRPr>
            </a:lvl1pPr>
          </a:lstStyle>
          <a:p>
            <a:r>
              <a:rPr lang="en-US" dirty="0" smtClean="0">
                <a:ea typeface="Amazon Ember" panose="02000000000000000000" pitchFamily="2" charset="0"/>
              </a:rPr>
              <a:t>Amazon RDS </a:t>
            </a:r>
            <a:r>
              <a:rPr lang="en-US" dirty="0">
                <a:ea typeface="Amazon Ember" panose="02000000000000000000" pitchFamily="2" charset="0"/>
              </a:rPr>
              <a:t>PostgreSQL </a:t>
            </a:r>
            <a:r>
              <a:rPr lang="en-US" dirty="0" smtClean="0">
                <a:ea typeface="Amazon Ember" panose="02000000000000000000" pitchFamily="2" charset="0"/>
              </a:rPr>
              <a:t>– Security</a:t>
            </a:r>
            <a:endParaRPr lang="en-US" dirty="0">
              <a:ea typeface="Amazon Ember" panose="02000000000000000000" pitchFamily="2" charset="0"/>
            </a:endParaRPr>
          </a:p>
        </p:txBody>
      </p:sp>
    </p:spTree>
    <p:extLst>
      <p:ext uri="{BB962C8B-B14F-4D97-AF65-F5344CB8AC3E}">
        <p14:creationId xmlns:p14="http://schemas.microsoft.com/office/powerpoint/2010/main" val="9376722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a:t>
            </a:r>
          </a:p>
        </p:txBody>
      </p:sp>
      <p:sp>
        <p:nvSpPr>
          <p:cNvPr id="4" name="Text Placeholder 3"/>
          <p:cNvSpPr>
            <a:spLocks noGrp="1"/>
          </p:cNvSpPr>
          <p:nvPr>
            <p:ph type="body" sz="quarter" idx="10"/>
          </p:nvPr>
        </p:nvSpPr>
        <p:spPr>
          <a:xfrm>
            <a:off x="201930" y="891882"/>
            <a:ext cx="5614465" cy="3887218"/>
          </a:xfrm>
        </p:spPr>
        <p:txBody>
          <a:bodyPr/>
          <a:lstStyle/>
          <a:p>
            <a:r>
              <a:rPr lang="en-US" sz="2000" dirty="0"/>
              <a:t>Ensures only authorized users connect to the database </a:t>
            </a:r>
          </a:p>
          <a:p>
            <a:endParaRPr lang="en-US" sz="2000" dirty="0"/>
          </a:p>
          <a:p>
            <a:r>
              <a:rPr lang="en-US" sz="2000" dirty="0"/>
              <a:t>Several authentication mechanisms available based on need and environment</a:t>
            </a:r>
          </a:p>
          <a:p>
            <a:pPr marL="285739" indent="-285739">
              <a:buFont typeface="Arial" panose="020B0604020202020204" pitchFamily="34" charset="0"/>
              <a:buChar char="•"/>
            </a:pPr>
            <a:r>
              <a:rPr lang="en-US" sz="2000" dirty="0"/>
              <a:t>AWS Identity and Access Management (IAM)</a:t>
            </a:r>
          </a:p>
          <a:p>
            <a:pPr marL="285739" indent="-285739">
              <a:buFont typeface="Arial" panose="020B0604020202020204" pitchFamily="34" charset="0"/>
              <a:buChar char="•"/>
            </a:pPr>
            <a:r>
              <a:rPr lang="en-US" sz="2000" dirty="0"/>
              <a:t>Kerberos </a:t>
            </a:r>
          </a:p>
          <a:p>
            <a:pPr marL="285739" indent="-285739">
              <a:buFont typeface="Arial" panose="020B0604020202020204" pitchFamily="34" charset="0"/>
              <a:buChar char="•"/>
            </a:pPr>
            <a:r>
              <a:rPr lang="en-US" sz="2000" dirty="0"/>
              <a:t>PostgreSQL local accounts</a:t>
            </a:r>
          </a:p>
          <a:p>
            <a:endParaRPr lang="en-US" dirty="0"/>
          </a:p>
        </p:txBody>
      </p:sp>
      <p:graphicFrame>
        <p:nvGraphicFramePr>
          <p:cNvPr id="5" name="Diagram 4"/>
          <p:cNvGraphicFramePr/>
          <p:nvPr/>
        </p:nvGraphicFramePr>
        <p:xfrm>
          <a:off x="5208608" y="1056191"/>
          <a:ext cx="3546242" cy="27140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572013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Identity and Access Management (IAM)</a:t>
            </a:r>
          </a:p>
        </p:txBody>
      </p:sp>
      <p:sp>
        <p:nvSpPr>
          <p:cNvPr id="4" name="Text Placeholder 3"/>
          <p:cNvSpPr>
            <a:spLocks noGrp="1"/>
          </p:cNvSpPr>
          <p:nvPr>
            <p:ph type="body" sz="quarter" idx="10"/>
          </p:nvPr>
        </p:nvSpPr>
        <p:spPr>
          <a:xfrm>
            <a:off x="3695043" y="891883"/>
            <a:ext cx="4980456" cy="3785652"/>
          </a:xfrm>
        </p:spPr>
        <p:txBody>
          <a:bodyPr/>
          <a:lstStyle/>
          <a:p>
            <a:r>
              <a:rPr lang="en-US" sz="2000" dirty="0"/>
              <a:t>PostgreSQL authentication is managed externally using IAM</a:t>
            </a:r>
          </a:p>
          <a:p>
            <a:endParaRPr lang="en-US" sz="2000" dirty="0"/>
          </a:p>
          <a:p>
            <a:r>
              <a:rPr lang="en-US" sz="2000" dirty="0"/>
              <a:t>Authentication tokens are used to validate the user</a:t>
            </a:r>
          </a:p>
          <a:p>
            <a:pPr lvl="1"/>
            <a:r>
              <a:rPr lang="en-US" sz="1800" dirty="0"/>
              <a:t>Tokens have a lifetime of 15 minutes</a:t>
            </a:r>
          </a:p>
          <a:p>
            <a:endParaRPr lang="en-US" sz="2000" dirty="0"/>
          </a:p>
          <a:p>
            <a:r>
              <a:rPr lang="en-US" sz="2000" dirty="0"/>
              <a:t>Connections per second are limited by the instance type of the database</a:t>
            </a:r>
          </a:p>
          <a:p>
            <a:pPr lvl="1"/>
            <a:endParaRPr lang="en-US" sz="1800" dirty="0"/>
          </a:p>
        </p:txBody>
      </p:sp>
      <p:grpSp>
        <p:nvGrpSpPr>
          <p:cNvPr id="6" name="Group 5"/>
          <p:cNvGrpSpPr/>
          <p:nvPr/>
        </p:nvGrpSpPr>
        <p:grpSpPr>
          <a:xfrm>
            <a:off x="511334" y="1098563"/>
            <a:ext cx="2735984" cy="3263347"/>
            <a:chOff x="818135" y="1757700"/>
            <a:chExt cx="4377573" cy="5221354"/>
          </a:xfrm>
        </p:grpSpPr>
        <p:pic>
          <p:nvPicPr>
            <p:cNvPr id="5" name="Graphic 29">
              <a:extLst>
                <a:ext uri="{FF2B5EF4-FFF2-40B4-BE49-F238E27FC236}">
                  <a16:creationId xmlns:a16="http://schemas.microsoft.com/office/drawing/2014/main" id="{22447DF5-C4F0-F746-8458-6C88CC7A1FE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67809" y="1757700"/>
              <a:ext cx="4078224" cy="4078224"/>
            </a:xfrm>
            <a:prstGeom prst="rect">
              <a:avLst/>
            </a:prstGeom>
          </p:spPr>
        </p:pic>
        <p:sp>
          <p:nvSpPr>
            <p:cNvPr id="7" name="TextBox 6">
              <a:extLst>
                <a:ext uri="{FF2B5EF4-FFF2-40B4-BE49-F238E27FC236}">
                  <a16:creationId xmlns:a16="http://schemas.microsoft.com/office/drawing/2014/main" id="{50673249-BCA1-474E-95DD-96DD2FBD5F60}"/>
                </a:ext>
              </a:extLst>
            </p:cNvPr>
            <p:cNvSpPr txBox="1"/>
            <p:nvPr/>
          </p:nvSpPr>
          <p:spPr>
            <a:xfrm>
              <a:off x="818135" y="5846437"/>
              <a:ext cx="4377573" cy="1132617"/>
            </a:xfrm>
            <a:prstGeom prst="rect">
              <a:avLst/>
            </a:prstGeom>
            <a:noFill/>
          </p:spPr>
          <p:txBody>
            <a:bodyPr wrap="square" rtlCol="0">
              <a:spAutoFit/>
            </a:bodyPr>
            <a:lstStyle/>
            <a:p>
              <a:pPr algn="ctr"/>
              <a:r>
                <a:rPr lang="en-US" sz="2000" dirty="0"/>
                <a:t>AWS Identity and Access Management</a:t>
              </a:r>
            </a:p>
          </p:txBody>
        </p:sp>
      </p:grpSp>
    </p:spTree>
    <p:extLst>
      <p:ext uri="{BB962C8B-B14F-4D97-AF65-F5344CB8AC3E}">
        <p14:creationId xmlns:p14="http://schemas.microsoft.com/office/powerpoint/2010/main" val="283094900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0" y="217134"/>
            <a:ext cx="4113881" cy="1011592"/>
          </a:xfrm>
        </p:spPr>
        <p:txBody>
          <a:bodyPr/>
          <a:lstStyle/>
          <a:p>
            <a:r>
              <a:rPr lang="en-US" dirty="0"/>
              <a:t>Kerberos authentication</a:t>
            </a:r>
          </a:p>
        </p:txBody>
      </p:sp>
      <p:sp>
        <p:nvSpPr>
          <p:cNvPr id="4" name="Text Placeholder 3"/>
          <p:cNvSpPr>
            <a:spLocks noGrp="1"/>
          </p:cNvSpPr>
          <p:nvPr>
            <p:ph type="body" idx="1"/>
          </p:nvPr>
        </p:nvSpPr>
        <p:spPr>
          <a:xfrm>
            <a:off x="201931" y="1030674"/>
            <a:ext cx="3912869" cy="5971378"/>
          </a:xfrm>
        </p:spPr>
        <p:txBody>
          <a:bodyPr/>
          <a:lstStyle/>
          <a:p>
            <a:r>
              <a:rPr lang="en-US" dirty="0"/>
              <a:t>Provides a fast and secure authentication mechanism</a:t>
            </a:r>
          </a:p>
          <a:p>
            <a:endParaRPr lang="en-US" dirty="0"/>
          </a:p>
          <a:p>
            <a:r>
              <a:rPr lang="en-US" dirty="0"/>
              <a:t>Uses AWS Directory Service for Microsoft Active Directory (AWS Managed Microsoft AD) as the authentication source</a:t>
            </a:r>
          </a:p>
          <a:p>
            <a:endParaRPr lang="en-US" dirty="0"/>
          </a:p>
          <a:p>
            <a:r>
              <a:rPr lang="en-US" dirty="0"/>
              <a:t>The client must be part of the AWS Managed Microsoft AD domain</a:t>
            </a:r>
          </a:p>
          <a:p>
            <a:endParaRPr lang="en-US" dirty="0"/>
          </a:p>
        </p:txBody>
      </p:sp>
      <p:grpSp>
        <p:nvGrpSpPr>
          <p:cNvPr id="2" name="Group 1"/>
          <p:cNvGrpSpPr/>
          <p:nvPr/>
        </p:nvGrpSpPr>
        <p:grpSpPr>
          <a:xfrm>
            <a:off x="4677187" y="801333"/>
            <a:ext cx="4084103" cy="3540836"/>
            <a:chOff x="7483500" y="1687070"/>
            <a:chExt cx="6534564" cy="5665338"/>
          </a:xfrm>
        </p:grpSpPr>
        <p:pic>
          <p:nvPicPr>
            <p:cNvPr id="6" name="Graphic 26">
              <a:extLst>
                <a:ext uri="{FF2B5EF4-FFF2-40B4-BE49-F238E27FC236}">
                  <a16:creationId xmlns:a16="http://schemas.microsoft.com/office/drawing/2014/main" id="{21FFEC32-BB40-3742-9E0F-9F6B0BD7F79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1772962" y="2992718"/>
              <a:ext cx="469900" cy="469900"/>
            </a:xfrm>
            <a:prstGeom prst="rect">
              <a:avLst/>
            </a:prstGeom>
            <a:ln>
              <a:solidFill>
                <a:schemeClr val="tx1"/>
              </a:solidFill>
            </a:ln>
          </p:spPr>
        </p:pic>
        <p:sp>
          <p:nvSpPr>
            <p:cNvPr id="7" name="TextBox 6">
              <a:extLst>
                <a:ext uri="{FF2B5EF4-FFF2-40B4-BE49-F238E27FC236}">
                  <a16:creationId xmlns:a16="http://schemas.microsoft.com/office/drawing/2014/main" id="{5D44AEFD-F3D7-F741-ABF4-B2B07B29C11F}"/>
                </a:ext>
              </a:extLst>
            </p:cNvPr>
            <p:cNvSpPr txBox="1"/>
            <p:nvPr/>
          </p:nvSpPr>
          <p:spPr>
            <a:xfrm>
              <a:off x="11098860" y="3462617"/>
              <a:ext cx="1818598" cy="578619"/>
            </a:xfrm>
            <a:prstGeom prst="rect">
              <a:avLst/>
            </a:prstGeom>
            <a:noFill/>
            <a:ln>
              <a:solidFill>
                <a:schemeClr val="tx1"/>
              </a:solidFill>
            </a:ln>
          </p:spPr>
          <p:txBody>
            <a:bodyPr wrap="square" rtlCol="0">
              <a:spAutoFit/>
            </a:bodyPr>
            <a:lstStyle/>
            <a:p>
              <a:pPr algn="ctr"/>
              <a:r>
                <a:rPr lang="en-US" sz="875" dirty="0"/>
                <a:t>AWS Managed Microsoft AD</a:t>
              </a:r>
            </a:p>
          </p:txBody>
        </p:sp>
        <p:grpSp>
          <p:nvGrpSpPr>
            <p:cNvPr id="38" name="Group 37"/>
            <p:cNvGrpSpPr/>
            <p:nvPr/>
          </p:nvGrpSpPr>
          <p:grpSpPr>
            <a:xfrm>
              <a:off x="8579565" y="4180824"/>
              <a:ext cx="1072750" cy="891651"/>
              <a:chOff x="8744167" y="4314999"/>
              <a:chExt cx="1072750" cy="891651"/>
            </a:xfrm>
          </p:grpSpPr>
          <p:pic>
            <p:nvPicPr>
              <p:cNvPr id="8" name="Graphic 49">
                <a:extLst>
                  <a:ext uri="{FF2B5EF4-FFF2-40B4-BE49-F238E27FC236}">
                    <a16:creationId xmlns:a16="http://schemas.microsoft.com/office/drawing/2014/main" id="{43C89C6C-4275-2244-93E6-30D96D2FDE2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9045592" y="4314999"/>
                <a:ext cx="469900" cy="469900"/>
              </a:xfrm>
              <a:prstGeom prst="rect">
                <a:avLst/>
              </a:prstGeom>
              <a:solidFill>
                <a:schemeClr val="tx1">
                  <a:lumMod val="50000"/>
                  <a:lumOff val="50000"/>
                </a:schemeClr>
              </a:solidFill>
              <a:ln>
                <a:solidFill>
                  <a:schemeClr val="tx1"/>
                </a:solidFill>
              </a:ln>
            </p:spPr>
          </p:pic>
          <p:sp>
            <p:nvSpPr>
              <p:cNvPr id="9" name="TextBox 8">
                <a:extLst>
                  <a:ext uri="{FF2B5EF4-FFF2-40B4-BE49-F238E27FC236}">
                    <a16:creationId xmlns:a16="http://schemas.microsoft.com/office/drawing/2014/main" id="{19A327EE-B1A5-7643-A4D5-DCC8A43B5181}"/>
                  </a:ext>
                </a:extLst>
              </p:cNvPr>
              <p:cNvSpPr txBox="1"/>
              <p:nvPr/>
            </p:nvSpPr>
            <p:spPr>
              <a:xfrm>
                <a:off x="8744167" y="4843474"/>
                <a:ext cx="1072750" cy="363176"/>
              </a:xfrm>
              <a:prstGeom prst="rect">
                <a:avLst/>
              </a:prstGeom>
              <a:noFill/>
              <a:ln>
                <a:solidFill>
                  <a:schemeClr val="tx1"/>
                </a:solidFill>
              </a:ln>
            </p:spPr>
            <p:txBody>
              <a:bodyPr wrap="square" rtlCol="0">
                <a:spAutoFit/>
              </a:bodyPr>
              <a:lstStyle/>
              <a:p>
                <a:pPr algn="ctr"/>
                <a:r>
                  <a:rPr lang="en-US" sz="875" dirty="0"/>
                  <a:t>Client</a:t>
                </a:r>
              </a:p>
            </p:txBody>
          </p:sp>
        </p:grpSp>
        <p:grpSp>
          <p:nvGrpSpPr>
            <p:cNvPr id="13" name="Group 12">
              <a:extLst>
                <a:ext uri="{FF2B5EF4-FFF2-40B4-BE49-F238E27FC236}">
                  <a16:creationId xmlns:a16="http://schemas.microsoft.com/office/drawing/2014/main" id="{6B8C1494-CE61-6A43-9CDE-D00136B0D4B3}"/>
                </a:ext>
              </a:extLst>
            </p:cNvPr>
            <p:cNvGrpSpPr/>
            <p:nvPr/>
          </p:nvGrpSpPr>
          <p:grpSpPr>
            <a:xfrm>
              <a:off x="7483500" y="1687070"/>
              <a:ext cx="6534564" cy="5665338"/>
              <a:chOff x="6311899" y="1209674"/>
              <a:chExt cx="5254643" cy="4355365"/>
            </a:xfrm>
          </p:grpSpPr>
          <p:pic>
            <p:nvPicPr>
              <p:cNvPr id="14" name="Graphic 7">
                <a:extLst>
                  <a:ext uri="{FF2B5EF4-FFF2-40B4-BE49-F238E27FC236}">
                    <a16:creationId xmlns:a16="http://schemas.microsoft.com/office/drawing/2014/main" id="{D8CBC58D-8844-4B46-8ED9-AD233987F88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6311900" y="1209675"/>
                <a:ext cx="342900" cy="342900"/>
              </a:xfrm>
              <a:prstGeom prst="rect">
                <a:avLst/>
              </a:prstGeom>
              <a:ln>
                <a:solidFill>
                  <a:schemeClr val="tx1"/>
                </a:solidFill>
              </a:ln>
            </p:spPr>
          </p:pic>
          <p:sp>
            <p:nvSpPr>
              <p:cNvPr id="15" name="Rectangle 14">
                <a:extLst>
                  <a:ext uri="{FF2B5EF4-FFF2-40B4-BE49-F238E27FC236}">
                    <a16:creationId xmlns:a16="http://schemas.microsoft.com/office/drawing/2014/main" id="{82F1D79D-6079-9842-9B04-06FFA8E1725D}"/>
                  </a:ext>
                </a:extLst>
              </p:cNvPr>
              <p:cNvSpPr/>
              <p:nvPr/>
            </p:nvSpPr>
            <p:spPr>
              <a:xfrm>
                <a:off x="6311899" y="1209674"/>
                <a:ext cx="5254643" cy="4355365"/>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900" tIns="68580" rIns="68580" bIns="34290" numCol="1" spcCol="0" rtlCol="0" fromWordArt="0" anchor="t" anchorCtr="0" forceAA="0" compatLnSpc="1">
                <a:prstTxWarp prst="textNoShape">
                  <a:avLst/>
                </a:prstTxWarp>
                <a:noAutofit/>
              </a:bodyPr>
              <a:lstStyle/>
              <a:p>
                <a:pPr algn="l"/>
                <a:r>
                  <a:rPr lang="en-US" sz="900" dirty="0">
                    <a:solidFill>
                      <a:schemeClr val="tx1"/>
                    </a:solidFill>
                  </a:rPr>
                  <a:t>Region</a:t>
                </a:r>
              </a:p>
            </p:txBody>
          </p:sp>
        </p:grpSp>
        <p:grpSp>
          <p:nvGrpSpPr>
            <p:cNvPr id="16" name="Group 15">
              <a:extLst>
                <a:ext uri="{FF2B5EF4-FFF2-40B4-BE49-F238E27FC236}">
                  <a16:creationId xmlns:a16="http://schemas.microsoft.com/office/drawing/2014/main" id="{207C882A-1350-4A4D-A726-EA83034F619D}"/>
                </a:ext>
              </a:extLst>
            </p:cNvPr>
            <p:cNvGrpSpPr/>
            <p:nvPr/>
          </p:nvGrpSpPr>
          <p:grpSpPr>
            <a:xfrm>
              <a:off x="8017555" y="2133105"/>
              <a:ext cx="2306436" cy="4482277"/>
              <a:chOff x="8966200" y="3978275"/>
              <a:chExt cx="1922030" cy="2059725"/>
            </a:xfrm>
          </p:grpSpPr>
          <p:pic>
            <p:nvPicPr>
              <p:cNvPr id="17" name="Graphic 10">
                <a:extLst>
                  <a:ext uri="{FF2B5EF4-FFF2-40B4-BE49-F238E27FC236}">
                    <a16:creationId xmlns:a16="http://schemas.microsoft.com/office/drawing/2014/main" id="{D7D61FE4-C17E-8E40-90E0-321723DA03FD}"/>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8966200" y="3978275"/>
                <a:ext cx="342900" cy="151306"/>
              </a:xfrm>
              <a:prstGeom prst="rect">
                <a:avLst/>
              </a:prstGeom>
              <a:ln>
                <a:solidFill>
                  <a:schemeClr val="tx1"/>
                </a:solidFill>
              </a:ln>
            </p:spPr>
          </p:pic>
          <p:sp>
            <p:nvSpPr>
              <p:cNvPr id="18" name="Rectangle 17">
                <a:extLst>
                  <a:ext uri="{FF2B5EF4-FFF2-40B4-BE49-F238E27FC236}">
                    <a16:creationId xmlns:a16="http://schemas.microsoft.com/office/drawing/2014/main" id="{D163E97C-115C-F94A-BBBB-5B128C5D635D}"/>
                  </a:ext>
                </a:extLst>
              </p:cNvPr>
              <p:cNvSpPr/>
              <p:nvPr/>
            </p:nvSpPr>
            <p:spPr>
              <a:xfrm>
                <a:off x="8966200" y="3978275"/>
                <a:ext cx="1922030" cy="2059725"/>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900" tIns="68580" rIns="68580" bIns="34290" numCol="1" spcCol="0" rtlCol="0" fromWordArt="0" anchor="t" anchorCtr="0" forceAA="0" compatLnSpc="1">
                <a:prstTxWarp prst="textNoShape">
                  <a:avLst/>
                </a:prstTxWarp>
                <a:noAutofit/>
              </a:bodyPr>
              <a:lstStyle/>
              <a:p>
                <a:pPr algn="l"/>
                <a:r>
                  <a:rPr lang="en-US" sz="900" dirty="0">
                    <a:solidFill>
                      <a:schemeClr val="tx1"/>
                    </a:solidFill>
                  </a:rPr>
                  <a:t>Availability zone A</a:t>
                </a:r>
              </a:p>
            </p:txBody>
          </p:sp>
        </p:grpSp>
        <p:grpSp>
          <p:nvGrpSpPr>
            <p:cNvPr id="19" name="Group 18">
              <a:extLst>
                <a:ext uri="{FF2B5EF4-FFF2-40B4-BE49-F238E27FC236}">
                  <a16:creationId xmlns:a16="http://schemas.microsoft.com/office/drawing/2014/main" id="{379FBF01-6B7D-594B-9C72-57CE4B281F5E}"/>
                </a:ext>
              </a:extLst>
            </p:cNvPr>
            <p:cNvGrpSpPr/>
            <p:nvPr/>
          </p:nvGrpSpPr>
          <p:grpSpPr>
            <a:xfrm>
              <a:off x="10903312" y="2133106"/>
              <a:ext cx="2306436" cy="4482276"/>
              <a:chOff x="8966200" y="3978275"/>
              <a:chExt cx="1922030" cy="2059725"/>
            </a:xfrm>
          </p:grpSpPr>
          <p:pic>
            <p:nvPicPr>
              <p:cNvPr id="20" name="Graphic 14">
                <a:extLst>
                  <a:ext uri="{FF2B5EF4-FFF2-40B4-BE49-F238E27FC236}">
                    <a16:creationId xmlns:a16="http://schemas.microsoft.com/office/drawing/2014/main" id="{9FD8CA46-BDDE-D848-B0BB-FBA293807208}"/>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8966200" y="3978275"/>
                <a:ext cx="342900" cy="151306"/>
              </a:xfrm>
              <a:prstGeom prst="rect">
                <a:avLst/>
              </a:prstGeom>
              <a:ln>
                <a:solidFill>
                  <a:schemeClr val="tx1"/>
                </a:solidFill>
              </a:ln>
            </p:spPr>
          </p:pic>
          <p:sp>
            <p:nvSpPr>
              <p:cNvPr id="21" name="Rectangle 20">
                <a:extLst>
                  <a:ext uri="{FF2B5EF4-FFF2-40B4-BE49-F238E27FC236}">
                    <a16:creationId xmlns:a16="http://schemas.microsoft.com/office/drawing/2014/main" id="{60600F89-59A3-B54A-A204-98EFA4B1B070}"/>
                  </a:ext>
                </a:extLst>
              </p:cNvPr>
              <p:cNvSpPr/>
              <p:nvPr/>
            </p:nvSpPr>
            <p:spPr>
              <a:xfrm>
                <a:off x="8966200" y="3978275"/>
                <a:ext cx="1922030" cy="2059725"/>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900" tIns="68580" rIns="68580" bIns="34290" numCol="1" spcCol="0" rtlCol="0" fromWordArt="0" anchor="t" anchorCtr="0" forceAA="0" compatLnSpc="1">
                <a:prstTxWarp prst="textNoShape">
                  <a:avLst/>
                </a:prstTxWarp>
                <a:noAutofit/>
              </a:bodyPr>
              <a:lstStyle/>
              <a:p>
                <a:pPr algn="l"/>
                <a:r>
                  <a:rPr lang="en-US" sz="900" dirty="0">
                    <a:solidFill>
                      <a:schemeClr val="tx1"/>
                    </a:solidFill>
                  </a:rPr>
                  <a:t>Availability zone B</a:t>
                </a:r>
              </a:p>
            </p:txBody>
          </p:sp>
        </p:grpSp>
        <p:cxnSp>
          <p:nvCxnSpPr>
            <p:cNvPr id="23" name="Straight Arrow Connector 22">
              <a:extLst>
                <a:ext uri="{FF2B5EF4-FFF2-40B4-BE49-F238E27FC236}">
                  <a16:creationId xmlns:a16="http://schemas.microsoft.com/office/drawing/2014/main" id="{0AFB3AAB-ABE2-164B-AF47-542ED7F2E46C}"/>
                </a:ext>
              </a:extLst>
            </p:cNvPr>
            <p:cNvCxnSpPr>
              <a:cxnSpLocks/>
              <a:endCxn id="8" idx="3"/>
            </p:cNvCxnSpPr>
            <p:nvPr/>
          </p:nvCxnSpPr>
          <p:spPr>
            <a:xfrm flipH="1">
              <a:off x="9350890" y="3678048"/>
              <a:ext cx="1960010" cy="737726"/>
            </a:xfrm>
            <a:prstGeom prst="straightConnector1">
              <a:avLst/>
            </a:prstGeom>
            <a:ln w="285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1314542-62D3-7C4A-B494-6B7808337D12}"/>
                </a:ext>
              </a:extLst>
            </p:cNvPr>
            <p:cNvSpPr txBox="1"/>
            <p:nvPr/>
          </p:nvSpPr>
          <p:spPr>
            <a:xfrm rot="20228645">
              <a:off x="9650447" y="3404141"/>
              <a:ext cx="1287301" cy="640176"/>
            </a:xfrm>
            <a:prstGeom prst="rect">
              <a:avLst/>
            </a:prstGeom>
            <a:noFill/>
            <a:ln>
              <a:solidFill>
                <a:schemeClr val="tx1"/>
              </a:solidFill>
            </a:ln>
          </p:spPr>
          <p:txBody>
            <a:bodyPr wrap="square" rtlCol="0">
              <a:spAutoFit/>
            </a:bodyPr>
            <a:lstStyle/>
            <a:p>
              <a:pPr algn="ctr"/>
              <a:r>
                <a:rPr lang="en-US" sz="1000" dirty="0"/>
                <a:t>Kerberos ticket</a:t>
              </a:r>
            </a:p>
          </p:txBody>
        </p:sp>
        <p:sp>
          <p:nvSpPr>
            <p:cNvPr id="34" name="Rectangle 33">
              <a:extLst>
                <a:ext uri="{FF2B5EF4-FFF2-40B4-BE49-F238E27FC236}">
                  <a16:creationId xmlns:a16="http://schemas.microsoft.com/office/drawing/2014/main" id="{9874484F-175F-274C-8B83-DF21C4A75630}"/>
                </a:ext>
              </a:extLst>
            </p:cNvPr>
            <p:cNvSpPr/>
            <p:nvPr/>
          </p:nvSpPr>
          <p:spPr>
            <a:xfrm>
              <a:off x="7682673" y="2780330"/>
              <a:ext cx="5918532" cy="398972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algn="l"/>
              <a:r>
                <a:rPr lang="en-US" sz="875" dirty="0">
                  <a:ln w="0"/>
                  <a:solidFill>
                    <a:schemeClr val="accent5"/>
                  </a:solidFill>
                </a:rPr>
                <a:t>VPC</a:t>
              </a:r>
            </a:p>
          </p:txBody>
        </p:sp>
        <p:pic>
          <p:nvPicPr>
            <p:cNvPr id="35" name="Graphic 11">
              <a:extLst>
                <a:ext uri="{FF2B5EF4-FFF2-40B4-BE49-F238E27FC236}">
                  <a16:creationId xmlns:a16="http://schemas.microsoft.com/office/drawing/2014/main" id="{B0E20047-53B1-FF44-9CFB-D82DE4A888BD}"/>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7675917" y="2759858"/>
              <a:ext cx="330200" cy="330200"/>
            </a:xfrm>
            <a:prstGeom prst="rect">
              <a:avLst/>
            </a:prstGeom>
            <a:ln>
              <a:solidFill>
                <a:schemeClr val="tx1"/>
              </a:solidFill>
            </a:ln>
          </p:spPr>
        </p:pic>
        <p:grpSp>
          <p:nvGrpSpPr>
            <p:cNvPr id="39" name="Group 38"/>
            <p:cNvGrpSpPr/>
            <p:nvPr/>
          </p:nvGrpSpPr>
          <p:grpSpPr>
            <a:xfrm>
              <a:off x="11448016" y="4741312"/>
              <a:ext cx="1104970" cy="1673564"/>
              <a:chOff x="11535102" y="4314999"/>
              <a:chExt cx="1104970" cy="1673564"/>
            </a:xfrm>
          </p:grpSpPr>
          <p:sp>
            <p:nvSpPr>
              <p:cNvPr id="36" name="TextBox 35">
                <a:extLst>
                  <a:ext uri="{FF2B5EF4-FFF2-40B4-BE49-F238E27FC236}">
                    <a16:creationId xmlns:a16="http://schemas.microsoft.com/office/drawing/2014/main" id="{87EA09DA-01E0-D740-8675-4E68C1641886}"/>
                  </a:ext>
                </a:extLst>
              </p:cNvPr>
              <p:cNvSpPr txBox="1"/>
              <p:nvPr/>
            </p:nvSpPr>
            <p:spPr>
              <a:xfrm>
                <a:off x="11535102" y="4917501"/>
                <a:ext cx="1104970" cy="1071062"/>
              </a:xfrm>
              <a:prstGeom prst="rect">
                <a:avLst/>
              </a:prstGeom>
              <a:noFill/>
              <a:ln>
                <a:solidFill>
                  <a:schemeClr val="tx1"/>
                </a:solidFill>
              </a:ln>
            </p:spPr>
            <p:txBody>
              <a:bodyPr wrap="square" rtlCol="0">
                <a:spAutoFit/>
              </a:bodyPr>
              <a:lstStyle/>
              <a:p>
                <a:pPr algn="ctr"/>
                <a:r>
                  <a:rPr lang="en-US" sz="750" dirty="0"/>
                  <a:t>Amazon RDS PostgreSQL</a:t>
                </a:r>
              </a:p>
              <a:p>
                <a:pPr algn="ctr"/>
                <a:endParaRPr lang="en-US" sz="750" dirty="0"/>
              </a:p>
            </p:txBody>
          </p:sp>
          <p:pic>
            <p:nvPicPr>
              <p:cNvPr id="37" name="Graphic 91">
                <a:extLst>
                  <a:ext uri="{FF2B5EF4-FFF2-40B4-BE49-F238E27FC236}">
                    <a16:creationId xmlns:a16="http://schemas.microsoft.com/office/drawing/2014/main" id="{27FB2519-F2C7-F645-84B8-0D39FCE5B84E}"/>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11860048" y="4314999"/>
                <a:ext cx="469900" cy="469900"/>
              </a:xfrm>
              <a:prstGeom prst="rect">
                <a:avLst/>
              </a:prstGeom>
              <a:ln>
                <a:solidFill>
                  <a:schemeClr val="tx1"/>
                </a:solidFill>
              </a:ln>
            </p:spPr>
          </p:pic>
        </p:grpSp>
        <p:cxnSp>
          <p:nvCxnSpPr>
            <p:cNvPr id="44" name="Straight Arrow Connector 43">
              <a:extLst>
                <a:ext uri="{FF2B5EF4-FFF2-40B4-BE49-F238E27FC236}">
                  <a16:creationId xmlns:a16="http://schemas.microsoft.com/office/drawing/2014/main" id="{0AFB3AAB-ABE2-164B-AF47-542ED7F2E46C}"/>
                </a:ext>
              </a:extLst>
            </p:cNvPr>
            <p:cNvCxnSpPr>
              <a:cxnSpLocks/>
              <a:endCxn id="37" idx="1"/>
            </p:cNvCxnSpPr>
            <p:nvPr/>
          </p:nvCxnSpPr>
          <p:spPr>
            <a:xfrm>
              <a:off x="9420334" y="4606771"/>
              <a:ext cx="2352628" cy="369491"/>
            </a:xfrm>
            <a:prstGeom prst="straightConnector1">
              <a:avLst/>
            </a:prstGeom>
            <a:ln w="285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1314542-62D3-7C4A-B494-6B7808337D12}"/>
                </a:ext>
              </a:extLst>
            </p:cNvPr>
            <p:cNvSpPr txBox="1"/>
            <p:nvPr/>
          </p:nvSpPr>
          <p:spPr>
            <a:xfrm rot="521481">
              <a:off x="9996928" y="4839950"/>
              <a:ext cx="1287301" cy="640176"/>
            </a:xfrm>
            <a:prstGeom prst="rect">
              <a:avLst/>
            </a:prstGeom>
            <a:noFill/>
            <a:ln>
              <a:solidFill>
                <a:schemeClr val="tx1"/>
              </a:solidFill>
            </a:ln>
          </p:spPr>
          <p:txBody>
            <a:bodyPr wrap="square" rtlCol="0">
              <a:spAutoFit/>
            </a:bodyPr>
            <a:lstStyle/>
            <a:p>
              <a:pPr algn="ctr"/>
              <a:r>
                <a:rPr lang="en-US" sz="1000" dirty="0"/>
                <a:t>Kerberos ticket</a:t>
              </a:r>
            </a:p>
          </p:txBody>
        </p:sp>
      </p:grpSp>
    </p:spTree>
    <p:extLst>
      <p:ext uri="{BB962C8B-B14F-4D97-AF65-F5344CB8AC3E}">
        <p14:creationId xmlns:p14="http://schemas.microsoft.com/office/powerpoint/2010/main" val="24953447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4"/>
            <a:ext cx="4735826" cy="1011592"/>
          </a:xfrm>
        </p:spPr>
        <p:txBody>
          <a:bodyPr/>
          <a:lstStyle/>
          <a:p>
            <a:r>
              <a:rPr lang="en-US" dirty="0"/>
              <a:t>Kerberos authentication</a:t>
            </a:r>
          </a:p>
        </p:txBody>
      </p:sp>
      <p:sp>
        <p:nvSpPr>
          <p:cNvPr id="4" name="Text Placeholder 3"/>
          <p:cNvSpPr>
            <a:spLocks noGrp="1"/>
          </p:cNvSpPr>
          <p:nvPr>
            <p:ph type="body" idx="1"/>
          </p:nvPr>
        </p:nvSpPr>
        <p:spPr>
          <a:xfrm>
            <a:off x="205534" y="1108726"/>
            <a:ext cx="4465443" cy="3623556"/>
          </a:xfrm>
        </p:spPr>
        <p:txBody>
          <a:bodyPr/>
          <a:lstStyle/>
          <a:p>
            <a:r>
              <a:rPr lang="en-US" dirty="0"/>
              <a:t>Create a directory</a:t>
            </a:r>
          </a:p>
          <a:p>
            <a:pPr lvl="1"/>
            <a:r>
              <a:rPr lang="en-US" dirty="0"/>
              <a:t>It needs to be an AWS Managed Microsoft AD</a:t>
            </a:r>
          </a:p>
          <a:p>
            <a:pPr lvl="1"/>
            <a:endParaRPr lang="en-US" dirty="0"/>
          </a:p>
          <a:p>
            <a:r>
              <a:rPr lang="en-US" dirty="0"/>
              <a:t>Create an IAM role so RDS can access the directory</a:t>
            </a:r>
          </a:p>
          <a:p>
            <a:pPr lvl="1"/>
            <a:r>
              <a:rPr lang="en-US" sz="1400" dirty="0"/>
              <a:t>The role needs AmazonRDSDirectoryServiceAccess privileges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889908"/>
            <a:ext cx="3714750" cy="2196193"/>
          </a:xfrm>
          <a:prstGeom prst="rect">
            <a:avLst/>
          </a:prstGeom>
          <a:effectLst>
            <a:softEdge rad="63500"/>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6962" y="1892077"/>
            <a:ext cx="3558284" cy="2280951"/>
          </a:xfrm>
          <a:prstGeom prst="rect">
            <a:avLst/>
          </a:prstGeom>
          <a:effectLst>
            <a:softEdge rad="63500"/>
          </a:effectLst>
        </p:spPr>
      </p:pic>
      <p:sp>
        <p:nvSpPr>
          <p:cNvPr id="10" name="Oval 9"/>
          <p:cNvSpPr/>
          <p:nvPr/>
        </p:nvSpPr>
        <p:spPr bwMode="auto">
          <a:xfrm>
            <a:off x="5746751" y="1365251"/>
            <a:ext cx="635000" cy="423333"/>
          </a:xfrm>
          <a:prstGeom prst="ellipse">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5556251" y="3749695"/>
            <a:ext cx="1333499" cy="423333"/>
          </a:xfrm>
          <a:prstGeom prst="ellipse">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7392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30" y="217134"/>
            <a:ext cx="4113881" cy="1011592"/>
          </a:xfrm>
        </p:spPr>
        <p:txBody>
          <a:bodyPr/>
          <a:lstStyle/>
          <a:p>
            <a:r>
              <a:rPr lang="en-US" dirty="0"/>
              <a:t>Kerberos authentication</a:t>
            </a:r>
          </a:p>
        </p:txBody>
      </p:sp>
      <p:sp>
        <p:nvSpPr>
          <p:cNvPr id="4" name="Text Placeholder 3"/>
          <p:cNvSpPr>
            <a:spLocks noGrp="1"/>
          </p:cNvSpPr>
          <p:nvPr>
            <p:ph type="body" idx="1"/>
          </p:nvPr>
        </p:nvSpPr>
        <p:spPr>
          <a:xfrm>
            <a:off x="201931" y="1520536"/>
            <a:ext cx="4264236" cy="3509422"/>
          </a:xfrm>
        </p:spPr>
        <p:txBody>
          <a:bodyPr/>
          <a:lstStyle/>
          <a:p>
            <a:r>
              <a:rPr lang="en-US" dirty="0"/>
              <a:t>Connect the directory and role to the database instance</a:t>
            </a:r>
          </a:p>
          <a:p>
            <a:endParaRPr lang="en-US" dirty="0"/>
          </a:p>
          <a:p>
            <a:r>
              <a:rPr lang="en-US" sz="1250" dirty="0">
                <a:latin typeface="Lucida Console" panose="020B0609040504020204" pitchFamily="49" charset="0"/>
              </a:rPr>
              <a:t>aws rds modify-db-instance \</a:t>
            </a:r>
          </a:p>
          <a:p>
            <a:r>
              <a:rPr lang="en-US" sz="1250" dirty="0">
                <a:latin typeface="Lucida Console" panose="020B0609040504020204" pitchFamily="49" charset="0"/>
              </a:rPr>
              <a:t>  --db-instance-identifier dat317-ad \</a:t>
            </a:r>
          </a:p>
          <a:p>
            <a:r>
              <a:rPr lang="en-US" sz="1250" dirty="0">
                <a:latin typeface="Lucida Console" panose="020B0609040504020204" pitchFamily="49" charset="0"/>
              </a:rPr>
              <a:t>  --domain d-9067042dbb  \</a:t>
            </a:r>
          </a:p>
          <a:p>
            <a:r>
              <a:rPr lang="en-US" sz="1250" dirty="0">
                <a:latin typeface="Lucida Console" panose="020B0609040504020204" pitchFamily="49" charset="0"/>
              </a:rPr>
              <a:t>  --domain-iam-role-name rds_pg_ad_service </a:t>
            </a:r>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1" y="1520535"/>
            <a:ext cx="4262873" cy="2342383"/>
          </a:xfrm>
          <a:prstGeom prst="rect">
            <a:avLst/>
          </a:prstGeom>
          <a:effectLst>
            <a:softEdge rad="63500"/>
          </a:effectLst>
        </p:spPr>
      </p:pic>
      <p:sp>
        <p:nvSpPr>
          <p:cNvPr id="5" name="Oval 4"/>
          <p:cNvSpPr/>
          <p:nvPr/>
        </p:nvSpPr>
        <p:spPr bwMode="auto">
          <a:xfrm>
            <a:off x="7315200" y="3166110"/>
            <a:ext cx="1485383" cy="525780"/>
          </a:xfrm>
          <a:prstGeom prst="ellipse">
            <a:avLst/>
          </a:prstGeom>
          <a:noFill/>
          <a:ln w="508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0044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Kerberos authentication</a:t>
            </a:r>
          </a:p>
        </p:txBody>
      </p:sp>
      <p:sp>
        <p:nvSpPr>
          <p:cNvPr id="5" name="Text Placeholder 4"/>
          <p:cNvSpPr>
            <a:spLocks noGrp="1"/>
          </p:cNvSpPr>
          <p:nvPr>
            <p:ph type="body" sz="quarter" idx="10"/>
          </p:nvPr>
        </p:nvSpPr>
        <p:spPr>
          <a:xfrm>
            <a:off x="202406" y="891882"/>
            <a:ext cx="4286250" cy="3036216"/>
          </a:xfrm>
        </p:spPr>
        <p:txBody>
          <a:bodyPr/>
          <a:lstStyle/>
          <a:p>
            <a:r>
              <a:rPr lang="en-US" dirty="0"/>
              <a:t>Create a role with login privileges that matches the domain user</a:t>
            </a:r>
          </a:p>
          <a:p>
            <a:endParaRPr lang="en-US" dirty="0"/>
          </a:p>
          <a:p>
            <a:endParaRPr lang="en-US" dirty="0"/>
          </a:p>
          <a:p>
            <a:r>
              <a:rPr lang="en-US" dirty="0"/>
              <a:t>Add the login role to the rds_ad role</a:t>
            </a:r>
          </a:p>
        </p:txBody>
      </p:sp>
      <p:sp>
        <p:nvSpPr>
          <p:cNvPr id="6" name="Text Placeholder 5"/>
          <p:cNvSpPr>
            <a:spLocks noGrp="1"/>
          </p:cNvSpPr>
          <p:nvPr>
            <p:ph type="body" sz="quarter" idx="11"/>
          </p:nvPr>
        </p:nvSpPr>
        <p:spPr>
          <a:xfrm>
            <a:off x="4657559" y="891882"/>
            <a:ext cx="4286250" cy="2610202"/>
          </a:xfrm>
        </p:spPr>
        <p:txBody>
          <a:bodyPr/>
          <a:lstStyle/>
          <a:p>
            <a:r>
              <a:rPr lang="en-US" sz="1250" dirty="0">
                <a:latin typeface="Lucida Console" panose="020B0609040504020204" pitchFamily="49" charset="0"/>
              </a:rPr>
              <a:t>CREATE ROLE   "jim@DAT317.AWS.REINVENT.COM"          WITH LOGIN;</a:t>
            </a:r>
          </a:p>
          <a:p>
            <a:r>
              <a:rPr lang="en-US" sz="1250" dirty="0">
                <a:latin typeface="Lucida Console" panose="020B0609040504020204" pitchFamily="49" charset="0"/>
              </a:rPr>
              <a:t>CREATE ROLE “Kevin@DAT317.AWS.REINVENT.COM"        WITH LOGIN;</a:t>
            </a:r>
          </a:p>
          <a:p>
            <a:endParaRPr lang="en-US" sz="1250" dirty="0">
              <a:latin typeface="Lucida Console" panose="020B0609040504020204" pitchFamily="49" charset="0"/>
            </a:endParaRPr>
          </a:p>
          <a:p>
            <a:r>
              <a:rPr lang="en-US" sz="1250" dirty="0">
                <a:latin typeface="Lucida Console" panose="020B0609040504020204" pitchFamily="49" charset="0"/>
              </a:rPr>
              <a:t>GRANT rds_ad TO "jim@DAT317.AWS.REINVENT.COM";</a:t>
            </a:r>
          </a:p>
          <a:p>
            <a:r>
              <a:rPr lang="en-US" sz="1250" dirty="0">
                <a:latin typeface="Lucida Console" panose="020B0609040504020204" pitchFamily="49" charset="0"/>
              </a:rPr>
              <a:t>GRANT rds_ad TO “Kevin@DAT317.AWS.REINVENT.COM";</a:t>
            </a:r>
          </a:p>
        </p:txBody>
      </p:sp>
      <p:grpSp>
        <p:nvGrpSpPr>
          <p:cNvPr id="13" name="Group 12"/>
          <p:cNvGrpSpPr/>
          <p:nvPr/>
        </p:nvGrpSpPr>
        <p:grpSpPr>
          <a:xfrm>
            <a:off x="5175250" y="510056"/>
            <a:ext cx="3683894" cy="1110636"/>
            <a:chOff x="8280400" y="712185"/>
            <a:chExt cx="5894229" cy="1777017"/>
          </a:xfrm>
        </p:grpSpPr>
        <p:sp>
          <p:nvSpPr>
            <p:cNvPr id="7" name="Oval 6"/>
            <p:cNvSpPr/>
            <p:nvPr/>
          </p:nvSpPr>
          <p:spPr bwMode="auto">
            <a:xfrm>
              <a:off x="8280400" y="1490135"/>
              <a:ext cx="3894667" cy="999067"/>
            </a:xfrm>
            <a:prstGeom prst="ellipse">
              <a:avLst/>
            </a:prstGeom>
            <a:noFill/>
            <a:ln w="508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p:cNvCxnSpPr/>
            <p:nvPr/>
          </p:nvCxnSpPr>
          <p:spPr>
            <a:xfrm flipH="1">
              <a:off x="10888133" y="1032933"/>
              <a:ext cx="1422400" cy="457202"/>
            </a:xfrm>
            <a:prstGeom prst="straightConnector1">
              <a:avLst/>
            </a:prstGeom>
            <a:ln w="50800">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2175066" y="712185"/>
              <a:ext cx="1999563" cy="683264"/>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ALL CAPS</a:t>
              </a:r>
            </a:p>
          </p:txBody>
        </p:sp>
      </p:grpSp>
      <p:grpSp>
        <p:nvGrpSpPr>
          <p:cNvPr id="19" name="Group 18"/>
          <p:cNvGrpSpPr/>
          <p:nvPr/>
        </p:nvGrpSpPr>
        <p:grpSpPr>
          <a:xfrm>
            <a:off x="3034516" y="1715964"/>
            <a:ext cx="2745638" cy="543834"/>
            <a:chOff x="5589916" y="2639683"/>
            <a:chExt cx="3105510" cy="870134"/>
          </a:xfrm>
        </p:grpSpPr>
        <p:sp>
          <p:nvSpPr>
            <p:cNvPr id="14" name="Oval 13"/>
            <p:cNvSpPr/>
            <p:nvPr/>
          </p:nvSpPr>
          <p:spPr bwMode="auto">
            <a:xfrm>
              <a:off x="7591245" y="2639683"/>
              <a:ext cx="1104181" cy="603849"/>
            </a:xfrm>
            <a:prstGeom prst="ellipse">
              <a:avLst/>
            </a:prstGeom>
            <a:noFill/>
            <a:ln w="508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p:cNvCxnSpPr>
              <a:endCxn id="14" idx="2"/>
            </p:cNvCxnSpPr>
            <p:nvPr/>
          </p:nvCxnSpPr>
          <p:spPr>
            <a:xfrm>
              <a:off x="5952226" y="2941607"/>
              <a:ext cx="1639019" cy="1"/>
            </a:xfrm>
            <a:prstGeom prst="straightConnector1">
              <a:avLst/>
            </a:prstGeom>
            <a:ln w="50800">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589916" y="2826553"/>
              <a:ext cx="2553418" cy="683264"/>
            </a:xfrm>
            <a:prstGeom prst="rect">
              <a:avLst/>
            </a:prstGeom>
            <a:noFill/>
          </p:spPr>
          <p:txBody>
            <a:bodyPr wrap="square" lIns="114300" tIns="91440" rIns="114300" bIns="91440" rtlCol="0">
              <a:spAutoFit/>
            </a:bodyPr>
            <a:lstStyle/>
            <a:p>
              <a:pPr>
                <a:lnSpc>
                  <a:spcPct val="90000"/>
                </a:lnSpc>
                <a:spcAft>
                  <a:spcPts val="1125"/>
                </a:spcAft>
              </a:pPr>
              <a:r>
                <a:rPr lang="en-US" sz="1750" dirty="0">
                  <a:gradFill>
                    <a:gsLst>
                      <a:gs pos="2917">
                        <a:schemeClr val="tx1"/>
                      </a:gs>
                      <a:gs pos="30000">
                        <a:schemeClr val="tx1"/>
                      </a:gs>
                    </a:gsLst>
                    <a:lin ang="5400000" scaled="0"/>
                  </a:gradFill>
                </a:rPr>
                <a:t>Case matters</a:t>
              </a:r>
            </a:p>
          </p:txBody>
        </p:sp>
      </p:grpSp>
      <p:sp>
        <p:nvSpPr>
          <p:cNvPr id="20" name="Oval 19"/>
          <p:cNvSpPr/>
          <p:nvPr/>
        </p:nvSpPr>
        <p:spPr bwMode="auto">
          <a:xfrm>
            <a:off x="4679790" y="2795072"/>
            <a:ext cx="762000" cy="402167"/>
          </a:xfrm>
          <a:prstGeom prst="ellipse">
            <a:avLst/>
          </a:prstGeom>
          <a:noFill/>
          <a:ln w="635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8705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Group 29"/>
          <p:cNvGrpSpPr/>
          <p:nvPr/>
        </p:nvGrpSpPr>
        <p:grpSpPr>
          <a:xfrm>
            <a:off x="1850571" y="2057875"/>
            <a:ext cx="6997097" cy="2031674"/>
            <a:chOff x="2960911" y="3710125"/>
            <a:chExt cx="11195354" cy="3250679"/>
          </a:xfrm>
        </p:grpSpPr>
        <p:sp>
          <p:nvSpPr>
            <p:cNvPr id="31" name="TextBox 30"/>
            <p:cNvSpPr txBox="1"/>
            <p:nvPr/>
          </p:nvSpPr>
          <p:spPr>
            <a:xfrm>
              <a:off x="6265330" y="3710125"/>
              <a:ext cx="7890935" cy="3096233"/>
            </a:xfrm>
            <a:prstGeom prst="rect">
              <a:avLst/>
            </a:prstGeom>
            <a:noFill/>
            <a:ln>
              <a:solidFill>
                <a:schemeClr val="tx1"/>
              </a:solidFill>
            </a:ln>
          </p:spPr>
          <p:txBody>
            <a:bodyPr wrap="square" lIns="114300" tIns="91440" rIns="114300" bIns="91440" rtlCol="0">
              <a:spAutoFit/>
            </a:bodyPr>
            <a:lstStyle/>
            <a:p>
              <a:pPr>
                <a:lnSpc>
                  <a:spcPct val="0"/>
                </a:lnSpc>
                <a:spcBef>
                  <a:spcPts val="1500"/>
                </a:spcBef>
              </a:pPr>
              <a:endParaRPr lang="en-US" sz="1250" dirty="0">
                <a:gradFill>
                  <a:gsLst>
                    <a:gs pos="2917">
                      <a:schemeClr val="tx1"/>
                    </a:gs>
                    <a:gs pos="30000">
                      <a:schemeClr val="tx1"/>
                    </a:gs>
                  </a:gsLst>
                  <a:lin ang="5400000" scaled="0"/>
                </a:gradFill>
                <a:latin typeface="Lucida Console" panose="020B0609040504020204" pitchFamily="49" charset="0"/>
              </a:endParaRPr>
            </a:p>
            <a:p>
              <a:pPr>
                <a:lnSpc>
                  <a:spcPct val="0"/>
                </a:lnSpc>
                <a:spcBef>
                  <a:spcPts val="1500"/>
                </a:spcBef>
              </a:pPr>
              <a:endParaRPr lang="en-US" sz="1250" dirty="0">
                <a:gradFill>
                  <a:gsLst>
                    <a:gs pos="2917">
                      <a:schemeClr val="tx1"/>
                    </a:gs>
                    <a:gs pos="30000">
                      <a:schemeClr val="tx1"/>
                    </a:gs>
                  </a:gsLst>
                  <a:lin ang="5400000" scaled="0"/>
                </a:gradFill>
                <a:latin typeface="Lucida Console" panose="020B0609040504020204" pitchFamily="49" charset="0"/>
              </a:endParaRP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END $$ </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LANGUAGE plpgsql</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SECURITY DEFINER;</a:t>
              </a:r>
            </a:p>
            <a:p>
              <a:pPr>
                <a:lnSpc>
                  <a:spcPct val="0"/>
                </a:lnSpc>
                <a:spcBef>
                  <a:spcPts val="1500"/>
                </a:spcBef>
              </a:pPr>
              <a:endParaRPr lang="en-US" sz="1250" dirty="0">
                <a:gradFill>
                  <a:gsLst>
                    <a:gs pos="2917">
                      <a:schemeClr val="tx1"/>
                    </a:gs>
                    <a:gs pos="30000">
                      <a:schemeClr val="tx1"/>
                    </a:gs>
                  </a:gsLst>
                  <a:lin ang="5400000" scaled="0"/>
                </a:gradFill>
                <a:latin typeface="Lucida Console" panose="020B0609040504020204" pitchFamily="49" charset="0"/>
              </a:endParaRPr>
            </a:p>
            <a:p>
              <a:pPr>
                <a:lnSpc>
                  <a:spcPct val="0"/>
                </a:lnSpc>
                <a:spcBef>
                  <a:spcPts val="1500"/>
                </a:spcBef>
              </a:pPr>
              <a:endParaRPr lang="en-US" sz="1250" dirty="0">
                <a:gradFill>
                  <a:gsLst>
                    <a:gs pos="2917">
                      <a:schemeClr val="tx1"/>
                    </a:gs>
                    <a:gs pos="30000">
                      <a:schemeClr val="tx1"/>
                    </a:gs>
                  </a:gsLst>
                  <a:lin ang="5400000" scaled="0"/>
                </a:gradFill>
                <a:latin typeface="Lucida Console" panose="020B0609040504020204" pitchFamily="49" charset="0"/>
              </a:endParaRPr>
            </a:p>
            <a:p>
              <a:pPr>
                <a:lnSpc>
                  <a:spcPct val="0"/>
                </a:lnSpc>
                <a:spcBef>
                  <a:spcPts val="1500"/>
                </a:spcBef>
              </a:pPr>
              <a:endParaRPr lang="en-US" sz="1250" dirty="0">
                <a:gradFill>
                  <a:gsLst>
                    <a:gs pos="2917">
                      <a:schemeClr val="tx1"/>
                    </a:gs>
                    <a:gs pos="30000">
                      <a:schemeClr val="tx1"/>
                    </a:gs>
                  </a:gsLst>
                  <a:lin ang="5400000" scaled="0"/>
                </a:gradFill>
                <a:latin typeface="Lucida Console" panose="020B0609040504020204" pitchFamily="49" charset="0"/>
              </a:endParaRPr>
            </a:p>
            <a:p>
              <a:pPr>
                <a:lnSpc>
                  <a:spcPct val="0"/>
                </a:lnSpc>
                <a:spcBef>
                  <a:spcPts val="1500"/>
                </a:spcBef>
              </a:pPr>
              <a:endParaRPr lang="en-US" sz="1250" dirty="0">
                <a:gradFill>
                  <a:gsLst>
                    <a:gs pos="2917">
                      <a:schemeClr val="tx1"/>
                    </a:gs>
                    <a:gs pos="30000">
                      <a:schemeClr val="tx1"/>
                    </a:gs>
                  </a:gsLst>
                  <a:lin ang="5400000" scaled="0"/>
                </a:gradFill>
                <a:latin typeface="Lucida Console" panose="020B0609040504020204" pitchFamily="49" charset="0"/>
              </a:endParaRPr>
            </a:p>
            <a:p>
              <a:pPr>
                <a:lnSpc>
                  <a:spcPct val="0"/>
                </a:lnSpc>
                <a:spcBef>
                  <a:spcPts val="1500"/>
                </a:spcBef>
              </a:pPr>
              <a:endParaRPr lang="en-US" sz="1250" dirty="0">
                <a:gradFill>
                  <a:gsLst>
                    <a:gs pos="2917">
                      <a:schemeClr val="tx1"/>
                    </a:gs>
                    <a:gs pos="30000">
                      <a:schemeClr val="tx1"/>
                    </a:gs>
                  </a:gsLst>
                  <a:lin ang="5400000" scaled="0"/>
                </a:gradFill>
                <a:latin typeface="Lucida Console" panose="020B0609040504020204" pitchFamily="49" charset="0"/>
              </a:endParaRPr>
            </a:p>
          </p:txBody>
        </p:sp>
        <p:sp>
          <p:nvSpPr>
            <p:cNvPr id="32" name="Right Brace 31"/>
            <p:cNvSpPr/>
            <p:nvPr/>
          </p:nvSpPr>
          <p:spPr>
            <a:xfrm>
              <a:off x="2960911" y="6231576"/>
              <a:ext cx="3224597" cy="729228"/>
            </a:xfrm>
            <a:prstGeom prst="rightBrace">
              <a:avLst/>
            </a:prstGeom>
            <a:ln w="190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25" dirty="0"/>
            </a:p>
          </p:txBody>
        </p:sp>
      </p:grpSp>
      <p:grpSp>
        <p:nvGrpSpPr>
          <p:cNvPr id="15" name="Group 14"/>
          <p:cNvGrpSpPr/>
          <p:nvPr/>
        </p:nvGrpSpPr>
        <p:grpSpPr>
          <a:xfrm>
            <a:off x="2966357" y="1114425"/>
            <a:ext cx="5881311" cy="2517997"/>
            <a:chOff x="4746171" y="1780851"/>
            <a:chExt cx="9410097" cy="4028795"/>
          </a:xfrm>
        </p:grpSpPr>
        <p:sp>
          <p:nvSpPr>
            <p:cNvPr id="11" name="TextBox 10"/>
            <p:cNvSpPr txBox="1"/>
            <p:nvPr/>
          </p:nvSpPr>
          <p:spPr>
            <a:xfrm>
              <a:off x="6265334" y="1780851"/>
              <a:ext cx="7890934" cy="4028795"/>
            </a:xfrm>
            <a:prstGeom prst="rect">
              <a:avLst/>
            </a:prstGeom>
            <a:noFill/>
            <a:ln>
              <a:solidFill>
                <a:schemeClr val="tx1"/>
              </a:solidFill>
            </a:ln>
          </p:spPr>
          <p:txBody>
            <a:bodyPr wrap="square" lIns="114300" tIns="91440" rIns="114300" bIns="91440" rtlCol="0">
              <a:spAutoFit/>
            </a:bodyPr>
            <a:lstStyle/>
            <a:p>
              <a:pPr>
                <a:lnSpc>
                  <a:spcPct val="0"/>
                </a:lnSpc>
                <a:spcBef>
                  <a:spcPts val="1500"/>
                </a:spcBef>
              </a:pPr>
              <a:endParaRPr lang="en-US" sz="1250" dirty="0">
                <a:gradFill>
                  <a:gsLst>
                    <a:gs pos="2917">
                      <a:schemeClr val="tx1"/>
                    </a:gs>
                    <a:gs pos="30000">
                      <a:schemeClr val="tx1"/>
                    </a:gs>
                  </a:gsLst>
                  <a:lin ang="5400000" scaled="0"/>
                </a:gradFill>
                <a:latin typeface="Lucida Console" panose="020B0609040504020204" pitchFamily="49" charset="0"/>
              </a:endParaRP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 v_user := p_user || '@' || upper(p_domain);</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  IF v_user IS NULL THEN</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    RAISE EXCEPTION 'The user or domain can </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                     not be null';</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  END IF;</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  </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  IF length(v_user) &gt; 63 THEN</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    RAISE EXCEPTION 'The domain username (%) </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        is too long. Usernames are limited to </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        63 characters', v_user;</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  END IF;</a:t>
              </a:r>
            </a:p>
            <a:p>
              <a:pPr>
                <a:lnSpc>
                  <a:spcPct val="0"/>
                </a:lnSpc>
                <a:spcBef>
                  <a:spcPts val="1500"/>
                </a:spcBef>
              </a:pPr>
              <a:endParaRPr lang="en-US" sz="1250" dirty="0">
                <a:gradFill>
                  <a:gsLst>
                    <a:gs pos="2917">
                      <a:schemeClr val="tx1"/>
                    </a:gs>
                    <a:gs pos="30000">
                      <a:schemeClr val="tx1"/>
                    </a:gs>
                  </a:gsLst>
                  <a:lin ang="5400000" scaled="0"/>
                </a:gradFill>
                <a:latin typeface="Lucida Console" panose="020B0609040504020204" pitchFamily="49" charset="0"/>
              </a:endParaRPr>
            </a:p>
          </p:txBody>
        </p:sp>
        <p:sp>
          <p:nvSpPr>
            <p:cNvPr id="12" name="Right Brace 11"/>
            <p:cNvSpPr/>
            <p:nvPr/>
          </p:nvSpPr>
          <p:spPr>
            <a:xfrm>
              <a:off x="4746171" y="3050720"/>
              <a:ext cx="1395791" cy="1763491"/>
            </a:xfrm>
            <a:prstGeom prst="rightBrace">
              <a:avLst/>
            </a:prstGeom>
            <a:ln w="190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25" dirty="0"/>
            </a:p>
          </p:txBody>
        </p:sp>
      </p:grpSp>
      <p:sp>
        <p:nvSpPr>
          <p:cNvPr id="6" name="Content Placeholder 5"/>
          <p:cNvSpPr>
            <a:spLocks noGrp="1"/>
          </p:cNvSpPr>
          <p:nvPr>
            <p:ph sz="quarter" idx="10"/>
          </p:nvPr>
        </p:nvSpPr>
        <p:spPr>
          <a:xfrm>
            <a:off x="202598" y="1131094"/>
            <a:ext cx="8738997" cy="2939948"/>
          </a:xfrm>
        </p:spPr>
        <p:txBody>
          <a:bodyPr/>
          <a:lstStyle/>
          <a:p>
            <a:pPr>
              <a:lnSpc>
                <a:spcPct val="0"/>
              </a:lnSpc>
              <a:spcBef>
                <a:spcPts val="750"/>
              </a:spcBef>
            </a:pPr>
            <a:r>
              <a:rPr lang="en-US" sz="875" dirty="0"/>
              <a:t>CREATE OR REPLACE PROCEDURE create_ad_user(</a:t>
            </a:r>
          </a:p>
          <a:p>
            <a:pPr>
              <a:lnSpc>
                <a:spcPct val="0"/>
              </a:lnSpc>
              <a:spcBef>
                <a:spcPts val="750"/>
              </a:spcBef>
            </a:pPr>
            <a:r>
              <a:rPr lang="en-US" sz="875" dirty="0"/>
              <a:t>      p_user text, </a:t>
            </a:r>
          </a:p>
          <a:p>
            <a:pPr>
              <a:lnSpc>
                <a:spcPct val="0"/>
              </a:lnSpc>
              <a:spcBef>
                <a:spcPts val="750"/>
              </a:spcBef>
            </a:pPr>
            <a:r>
              <a:rPr lang="en-US" sz="875" dirty="0"/>
              <a:t>      p_domain text DEFAULT 'DAT317.AWS.REINVENT.COM')</a:t>
            </a:r>
          </a:p>
          <a:p>
            <a:pPr>
              <a:lnSpc>
                <a:spcPct val="0"/>
              </a:lnSpc>
              <a:spcBef>
                <a:spcPts val="750"/>
              </a:spcBef>
            </a:pPr>
            <a:r>
              <a:rPr lang="en-US" sz="875" dirty="0"/>
              <a:t>AS $$</a:t>
            </a:r>
          </a:p>
          <a:p>
            <a:pPr>
              <a:lnSpc>
                <a:spcPct val="0"/>
              </a:lnSpc>
              <a:spcBef>
                <a:spcPts val="750"/>
              </a:spcBef>
            </a:pPr>
            <a:r>
              <a:rPr lang="en-US" sz="875" dirty="0"/>
              <a:t>DECLARE</a:t>
            </a:r>
          </a:p>
          <a:p>
            <a:pPr>
              <a:lnSpc>
                <a:spcPct val="0"/>
              </a:lnSpc>
              <a:spcBef>
                <a:spcPts val="750"/>
              </a:spcBef>
            </a:pPr>
            <a:r>
              <a:rPr lang="en-US" sz="875" dirty="0"/>
              <a:t>  v_user text;</a:t>
            </a:r>
          </a:p>
          <a:p>
            <a:pPr>
              <a:lnSpc>
                <a:spcPct val="0"/>
              </a:lnSpc>
              <a:spcBef>
                <a:spcPts val="750"/>
              </a:spcBef>
            </a:pPr>
            <a:r>
              <a:rPr lang="en-US" sz="875" dirty="0"/>
              <a:t>  v_role text;</a:t>
            </a:r>
          </a:p>
          <a:p>
            <a:pPr>
              <a:lnSpc>
                <a:spcPct val="0"/>
              </a:lnSpc>
              <a:spcBef>
                <a:spcPts val="750"/>
              </a:spcBef>
            </a:pPr>
            <a:r>
              <a:rPr lang="en-US" sz="875" dirty="0"/>
              <a:t>BEGIN</a:t>
            </a:r>
          </a:p>
          <a:p>
            <a:pPr>
              <a:lnSpc>
                <a:spcPct val="0"/>
              </a:lnSpc>
              <a:spcBef>
                <a:spcPts val="750"/>
              </a:spcBef>
            </a:pPr>
            <a:r>
              <a:rPr lang="en-US" sz="875" dirty="0"/>
              <a:t>  v_user := p_user || '@' || upper(p_domain);</a:t>
            </a:r>
          </a:p>
          <a:p>
            <a:pPr>
              <a:lnSpc>
                <a:spcPct val="0"/>
              </a:lnSpc>
              <a:spcBef>
                <a:spcPts val="750"/>
              </a:spcBef>
            </a:pPr>
            <a:r>
              <a:rPr lang="en-US" sz="875" dirty="0"/>
              <a:t>  IF v_user IS NULL THEN</a:t>
            </a:r>
          </a:p>
          <a:p>
            <a:pPr>
              <a:lnSpc>
                <a:spcPct val="0"/>
              </a:lnSpc>
              <a:spcBef>
                <a:spcPts val="750"/>
              </a:spcBef>
            </a:pPr>
            <a:r>
              <a:rPr lang="en-US" sz="875" dirty="0"/>
              <a:t>    RAISE EXCEPTION 'The user or domain can </a:t>
            </a:r>
          </a:p>
          <a:p>
            <a:pPr>
              <a:lnSpc>
                <a:spcPct val="0"/>
              </a:lnSpc>
              <a:spcBef>
                <a:spcPts val="750"/>
              </a:spcBef>
            </a:pPr>
            <a:r>
              <a:rPr lang="en-US" sz="875" dirty="0"/>
              <a:t>                     not be null';</a:t>
            </a:r>
          </a:p>
          <a:p>
            <a:pPr>
              <a:lnSpc>
                <a:spcPct val="0"/>
              </a:lnSpc>
              <a:spcBef>
                <a:spcPts val="750"/>
              </a:spcBef>
            </a:pPr>
            <a:r>
              <a:rPr lang="en-US" sz="875" dirty="0"/>
              <a:t>  END IF;</a:t>
            </a:r>
          </a:p>
          <a:p>
            <a:pPr>
              <a:lnSpc>
                <a:spcPct val="0"/>
              </a:lnSpc>
              <a:spcBef>
                <a:spcPts val="750"/>
              </a:spcBef>
            </a:pPr>
            <a:r>
              <a:rPr lang="en-US" sz="875" dirty="0"/>
              <a:t>  </a:t>
            </a:r>
          </a:p>
          <a:p>
            <a:pPr>
              <a:lnSpc>
                <a:spcPct val="0"/>
              </a:lnSpc>
              <a:spcBef>
                <a:spcPts val="750"/>
              </a:spcBef>
            </a:pPr>
            <a:r>
              <a:rPr lang="en-US" sz="875" dirty="0"/>
              <a:t>  IF length(v_user) &gt; 63 THEN</a:t>
            </a:r>
          </a:p>
          <a:p>
            <a:pPr>
              <a:lnSpc>
                <a:spcPct val="0"/>
              </a:lnSpc>
              <a:spcBef>
                <a:spcPts val="750"/>
              </a:spcBef>
            </a:pPr>
            <a:r>
              <a:rPr lang="en-US" sz="875" dirty="0"/>
              <a:t>    RAISE EXCEPTION 'The domain username (%) </a:t>
            </a:r>
          </a:p>
          <a:p>
            <a:pPr>
              <a:lnSpc>
                <a:spcPct val="0"/>
              </a:lnSpc>
              <a:spcBef>
                <a:spcPts val="750"/>
              </a:spcBef>
            </a:pPr>
            <a:r>
              <a:rPr lang="en-US" sz="875" dirty="0"/>
              <a:t>        is too long. Usernames are limited to </a:t>
            </a:r>
          </a:p>
          <a:p>
            <a:pPr>
              <a:lnSpc>
                <a:spcPct val="0"/>
              </a:lnSpc>
              <a:spcBef>
                <a:spcPts val="750"/>
              </a:spcBef>
            </a:pPr>
            <a:r>
              <a:rPr lang="en-US" sz="875" dirty="0"/>
              <a:t>        63 characters', v_user;</a:t>
            </a:r>
          </a:p>
          <a:p>
            <a:pPr>
              <a:lnSpc>
                <a:spcPct val="0"/>
              </a:lnSpc>
              <a:spcBef>
                <a:spcPts val="750"/>
              </a:spcBef>
            </a:pPr>
            <a:r>
              <a:rPr lang="en-US" sz="875" dirty="0"/>
              <a:t>  END IF;</a:t>
            </a:r>
          </a:p>
          <a:p>
            <a:pPr>
              <a:lnSpc>
                <a:spcPct val="0"/>
              </a:lnSpc>
              <a:spcBef>
                <a:spcPts val="750"/>
              </a:spcBef>
            </a:pPr>
            <a:r>
              <a:rPr lang="en-US" sz="875" dirty="0"/>
              <a:t>  </a:t>
            </a:r>
          </a:p>
          <a:p>
            <a:pPr>
              <a:lnSpc>
                <a:spcPct val="0"/>
              </a:lnSpc>
              <a:spcBef>
                <a:spcPts val="750"/>
              </a:spcBef>
            </a:pPr>
            <a:r>
              <a:rPr lang="en-US" sz="875" dirty="0"/>
              <a:t>  EXECUTE format('CREATE ROLE %I WITH LOGIN', </a:t>
            </a:r>
          </a:p>
          <a:p>
            <a:pPr>
              <a:lnSpc>
                <a:spcPct val="0"/>
              </a:lnSpc>
              <a:spcBef>
                <a:spcPts val="750"/>
              </a:spcBef>
            </a:pPr>
            <a:r>
              <a:rPr lang="en-US" sz="875" dirty="0"/>
              <a:t>          v_user);</a:t>
            </a:r>
          </a:p>
          <a:p>
            <a:pPr>
              <a:lnSpc>
                <a:spcPct val="0"/>
              </a:lnSpc>
              <a:spcBef>
                <a:spcPts val="750"/>
              </a:spcBef>
            </a:pPr>
            <a:r>
              <a:rPr lang="en-US" sz="875" dirty="0"/>
              <a:t>  EXECUTE format('GRANT rds_ad TO %I', v_user);</a:t>
            </a:r>
          </a:p>
          <a:p>
            <a:pPr>
              <a:lnSpc>
                <a:spcPct val="0"/>
              </a:lnSpc>
              <a:spcBef>
                <a:spcPts val="750"/>
              </a:spcBef>
            </a:pPr>
            <a:r>
              <a:rPr lang="en-US" sz="875" dirty="0"/>
              <a:t>  EXECUTE format('GRANT ad_users TO %I', v_user);</a:t>
            </a:r>
          </a:p>
          <a:p>
            <a:pPr>
              <a:lnSpc>
                <a:spcPct val="0"/>
              </a:lnSpc>
              <a:spcBef>
                <a:spcPts val="750"/>
              </a:spcBef>
            </a:pPr>
            <a:r>
              <a:rPr lang="en-US" sz="875" dirty="0"/>
              <a:t>  RAISE NOTICE 'Created AD user %', v_user;</a:t>
            </a:r>
          </a:p>
          <a:p>
            <a:pPr>
              <a:lnSpc>
                <a:spcPct val="0"/>
              </a:lnSpc>
              <a:spcBef>
                <a:spcPts val="750"/>
              </a:spcBef>
            </a:pPr>
            <a:r>
              <a:rPr lang="en-US" sz="875" dirty="0"/>
              <a:t>  </a:t>
            </a:r>
          </a:p>
          <a:p>
            <a:pPr>
              <a:lnSpc>
                <a:spcPct val="0"/>
              </a:lnSpc>
              <a:spcBef>
                <a:spcPts val="750"/>
              </a:spcBef>
            </a:pPr>
            <a:r>
              <a:rPr lang="en-US" sz="875" dirty="0"/>
              <a:t>END $$ </a:t>
            </a:r>
          </a:p>
          <a:p>
            <a:pPr>
              <a:lnSpc>
                <a:spcPct val="0"/>
              </a:lnSpc>
              <a:spcBef>
                <a:spcPts val="750"/>
              </a:spcBef>
            </a:pPr>
            <a:r>
              <a:rPr lang="en-US" sz="875" dirty="0"/>
              <a:t>LANGUAGE plpgsql</a:t>
            </a:r>
          </a:p>
          <a:p>
            <a:pPr>
              <a:lnSpc>
                <a:spcPct val="0"/>
              </a:lnSpc>
              <a:spcBef>
                <a:spcPts val="750"/>
              </a:spcBef>
            </a:pPr>
            <a:r>
              <a:rPr lang="en-US" sz="875" dirty="0"/>
              <a:t>SECURITY DEFINER;</a:t>
            </a:r>
          </a:p>
        </p:txBody>
      </p:sp>
      <p:sp>
        <p:nvSpPr>
          <p:cNvPr id="5" name="Title 4"/>
          <p:cNvSpPr>
            <a:spLocks noGrp="1"/>
          </p:cNvSpPr>
          <p:nvPr>
            <p:ph type="title"/>
          </p:nvPr>
        </p:nvSpPr>
        <p:spPr/>
        <p:txBody>
          <a:bodyPr/>
          <a:lstStyle/>
          <a:p>
            <a:r>
              <a:rPr lang="en-US" dirty="0"/>
              <a:t>Repeatedly creating users</a:t>
            </a:r>
          </a:p>
        </p:txBody>
      </p:sp>
      <p:grpSp>
        <p:nvGrpSpPr>
          <p:cNvPr id="9" name="Group 8"/>
          <p:cNvGrpSpPr/>
          <p:nvPr/>
        </p:nvGrpSpPr>
        <p:grpSpPr>
          <a:xfrm>
            <a:off x="3122082" y="1049930"/>
            <a:ext cx="5725586" cy="2211070"/>
            <a:chOff x="4995330" y="1679124"/>
            <a:chExt cx="9160938" cy="3537713"/>
          </a:xfrm>
        </p:grpSpPr>
        <p:sp>
          <p:nvSpPr>
            <p:cNvPr id="7" name="TextBox 6"/>
            <p:cNvSpPr txBox="1"/>
            <p:nvPr/>
          </p:nvSpPr>
          <p:spPr>
            <a:xfrm>
              <a:off x="6265333" y="1809750"/>
              <a:ext cx="7890935" cy="3407087"/>
            </a:xfrm>
            <a:prstGeom prst="rect">
              <a:avLst/>
            </a:prstGeom>
            <a:noFill/>
            <a:ln>
              <a:solidFill>
                <a:schemeClr val="tx1"/>
              </a:solidFill>
            </a:ln>
          </p:spPr>
          <p:txBody>
            <a:bodyPr wrap="square" lIns="114300" tIns="91440" rIns="114300" bIns="91440" rtlCol="0">
              <a:spAutoFit/>
            </a:bodyPr>
            <a:lstStyle/>
            <a:p>
              <a:pPr>
                <a:lnSpc>
                  <a:spcPct val="0"/>
                </a:lnSpc>
                <a:spcBef>
                  <a:spcPts val="1500"/>
                </a:spcBef>
              </a:pPr>
              <a:endParaRPr lang="en-US" sz="1250" dirty="0">
                <a:gradFill>
                  <a:gsLst>
                    <a:gs pos="2917">
                      <a:schemeClr val="tx1"/>
                    </a:gs>
                    <a:gs pos="30000">
                      <a:schemeClr val="tx1"/>
                    </a:gs>
                  </a:gsLst>
                  <a:lin ang="5400000" scaled="0"/>
                </a:gradFill>
                <a:latin typeface="Lucida Console" panose="020B0609040504020204" pitchFamily="49" charset="0"/>
              </a:endParaRP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CREATE OR REPLACE PROCEDURE create_ad_user(</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      p_user text, </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      p_domain text </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          DEFAULT 'DAT317.AWS.REINVENT.COM')</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AS $$</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DECLARE</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  v_user text;</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  v_role text;</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BEGIN</a:t>
              </a:r>
            </a:p>
            <a:p>
              <a:pPr>
                <a:lnSpc>
                  <a:spcPct val="0"/>
                </a:lnSpc>
                <a:spcBef>
                  <a:spcPts val="1500"/>
                </a:spcBef>
              </a:pPr>
              <a:endParaRPr lang="en-US" sz="1250" dirty="0">
                <a:gradFill>
                  <a:gsLst>
                    <a:gs pos="2917">
                      <a:schemeClr val="tx1"/>
                    </a:gs>
                    <a:gs pos="30000">
                      <a:schemeClr val="tx1"/>
                    </a:gs>
                  </a:gsLst>
                  <a:lin ang="5400000" scaled="0"/>
                </a:gradFill>
                <a:latin typeface="Lucida Console" panose="020B0609040504020204" pitchFamily="49" charset="0"/>
              </a:endParaRPr>
            </a:p>
          </p:txBody>
        </p:sp>
        <p:sp>
          <p:nvSpPr>
            <p:cNvPr id="8" name="Right Brace 7"/>
            <p:cNvSpPr/>
            <p:nvPr/>
          </p:nvSpPr>
          <p:spPr>
            <a:xfrm>
              <a:off x="4995330" y="1679124"/>
              <a:ext cx="1168400" cy="1390650"/>
            </a:xfrm>
            <a:prstGeom prst="rightBrace">
              <a:avLst/>
            </a:prstGeom>
            <a:ln w="190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25" dirty="0"/>
            </a:p>
          </p:txBody>
        </p:sp>
      </p:grpSp>
      <p:sp>
        <p:nvSpPr>
          <p:cNvPr id="16" name="Oval 15"/>
          <p:cNvSpPr/>
          <p:nvPr/>
        </p:nvSpPr>
        <p:spPr bwMode="auto">
          <a:xfrm>
            <a:off x="4884965" y="1605644"/>
            <a:ext cx="3374571" cy="680357"/>
          </a:xfrm>
          <a:prstGeom prst="ellipse">
            <a:avLst/>
          </a:prstGeom>
          <a:noFill/>
          <a:ln w="508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558643" y="1131094"/>
            <a:ext cx="1796143" cy="474550"/>
          </a:xfrm>
          <a:prstGeom prst="ellipse">
            <a:avLst/>
          </a:prstGeom>
          <a:noFill/>
          <a:ln w="508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4422322" y="1292679"/>
            <a:ext cx="1510394" cy="503465"/>
          </a:xfrm>
          <a:prstGeom prst="ellipse">
            <a:avLst/>
          </a:prstGeom>
          <a:noFill/>
          <a:ln w="508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5932715" y="2286001"/>
            <a:ext cx="530679" cy="435428"/>
          </a:xfrm>
          <a:prstGeom prst="ellipse">
            <a:avLst/>
          </a:prstGeom>
          <a:noFill/>
          <a:ln w="508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p:nvPr/>
        </p:nvGrpSpPr>
        <p:grpSpPr>
          <a:xfrm>
            <a:off x="2966357" y="2244679"/>
            <a:ext cx="5881313" cy="1391594"/>
            <a:chOff x="4746171" y="3568346"/>
            <a:chExt cx="9410100" cy="2226550"/>
          </a:xfrm>
        </p:grpSpPr>
        <p:sp>
          <p:nvSpPr>
            <p:cNvPr id="21" name="TextBox 20"/>
            <p:cNvSpPr txBox="1"/>
            <p:nvPr/>
          </p:nvSpPr>
          <p:spPr>
            <a:xfrm>
              <a:off x="6265337" y="3568346"/>
              <a:ext cx="7890934" cy="2163668"/>
            </a:xfrm>
            <a:prstGeom prst="rect">
              <a:avLst/>
            </a:prstGeom>
            <a:noFill/>
            <a:ln>
              <a:solidFill>
                <a:schemeClr val="tx1"/>
              </a:solidFill>
            </a:ln>
          </p:spPr>
          <p:txBody>
            <a:bodyPr wrap="square" lIns="114300" tIns="91440" rIns="114300" bIns="91440" rtlCol="0">
              <a:spAutoFit/>
            </a:bodyPr>
            <a:lstStyle/>
            <a:p>
              <a:pPr>
                <a:lnSpc>
                  <a:spcPct val="0"/>
                </a:lnSpc>
                <a:spcBef>
                  <a:spcPts val="1500"/>
                </a:spcBef>
              </a:pPr>
              <a:endParaRPr lang="en-US" sz="1250" dirty="0">
                <a:gradFill>
                  <a:gsLst>
                    <a:gs pos="2917">
                      <a:schemeClr val="tx1"/>
                    </a:gs>
                    <a:gs pos="30000">
                      <a:schemeClr val="tx1"/>
                    </a:gs>
                  </a:gsLst>
                  <a:lin ang="5400000" scaled="0"/>
                </a:gradFill>
                <a:latin typeface="Lucida Console" panose="020B0609040504020204" pitchFamily="49" charset="0"/>
              </a:endParaRP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  EXECUTE format('CREATE ROLE %I WITH LOGIN', </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          v_user);</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  EXECUTE format('GRANT rds_ad TO %I', v_user);</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  EXECUTE format('GRANT ad_users TO %I', v_user);</a:t>
              </a:r>
            </a:p>
            <a:p>
              <a:pPr>
                <a:lnSpc>
                  <a:spcPct val="0"/>
                </a:lnSpc>
                <a:spcBef>
                  <a:spcPts val="1500"/>
                </a:spcBef>
              </a:pPr>
              <a:r>
                <a:rPr lang="en-US" sz="1250" dirty="0">
                  <a:gradFill>
                    <a:gsLst>
                      <a:gs pos="2917">
                        <a:schemeClr val="tx1"/>
                      </a:gs>
                      <a:gs pos="30000">
                        <a:schemeClr val="tx1"/>
                      </a:gs>
                    </a:gsLst>
                    <a:lin ang="5400000" scaled="0"/>
                  </a:gradFill>
                  <a:latin typeface="Lucida Console" panose="020B0609040504020204" pitchFamily="49" charset="0"/>
                </a:rPr>
                <a:t>  RAISE NOTICE 'Created AD user %', v_user;</a:t>
              </a:r>
            </a:p>
            <a:p>
              <a:pPr>
                <a:lnSpc>
                  <a:spcPct val="0"/>
                </a:lnSpc>
                <a:spcBef>
                  <a:spcPts val="1500"/>
                </a:spcBef>
              </a:pPr>
              <a:endParaRPr lang="en-US" sz="1250" dirty="0">
                <a:gradFill>
                  <a:gsLst>
                    <a:gs pos="2917">
                      <a:schemeClr val="tx1"/>
                    </a:gs>
                    <a:gs pos="30000">
                      <a:schemeClr val="tx1"/>
                    </a:gs>
                  </a:gsLst>
                  <a:lin ang="5400000" scaled="0"/>
                </a:gradFill>
                <a:latin typeface="Lucida Console" panose="020B0609040504020204" pitchFamily="49" charset="0"/>
              </a:endParaRPr>
            </a:p>
          </p:txBody>
        </p:sp>
        <p:sp>
          <p:nvSpPr>
            <p:cNvPr id="22" name="Right Brace 21"/>
            <p:cNvSpPr/>
            <p:nvPr/>
          </p:nvSpPr>
          <p:spPr>
            <a:xfrm>
              <a:off x="4746171" y="4816440"/>
              <a:ext cx="1395794" cy="978456"/>
            </a:xfrm>
            <a:prstGeom prst="rightBrace">
              <a:avLst/>
            </a:prstGeom>
            <a:ln w="190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25" dirty="0"/>
            </a:p>
          </p:txBody>
        </p:sp>
      </p:grpSp>
      <p:sp>
        <p:nvSpPr>
          <p:cNvPr id="24" name="Oval 23"/>
          <p:cNvSpPr/>
          <p:nvPr/>
        </p:nvSpPr>
        <p:spPr bwMode="auto">
          <a:xfrm>
            <a:off x="4884965" y="2209050"/>
            <a:ext cx="3469821" cy="491213"/>
          </a:xfrm>
          <a:prstGeom prst="ellipse">
            <a:avLst/>
          </a:prstGeom>
          <a:noFill/>
          <a:ln w="508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4422321" y="2216602"/>
            <a:ext cx="2911929" cy="409577"/>
          </a:xfrm>
          <a:prstGeom prst="ellipse">
            <a:avLst/>
          </a:prstGeom>
          <a:noFill/>
          <a:ln w="508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15258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8"/>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4"/>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29"/>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4" grpId="0" animBg="1"/>
      <p:bldP spid="24" grpId="1" animBg="1"/>
      <p:bldP spid="29" grpId="0" animBg="1"/>
      <p:bldP spid="2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authentication</a:t>
            </a:r>
          </a:p>
        </p:txBody>
      </p:sp>
      <p:sp>
        <p:nvSpPr>
          <p:cNvPr id="4" name="Text Placeholder 3"/>
          <p:cNvSpPr>
            <a:spLocks noGrp="1"/>
          </p:cNvSpPr>
          <p:nvPr>
            <p:ph type="body" sz="quarter" idx="10"/>
          </p:nvPr>
        </p:nvSpPr>
        <p:spPr>
          <a:xfrm>
            <a:off x="202406" y="891883"/>
            <a:ext cx="4286250" cy="3291157"/>
          </a:xfrm>
        </p:spPr>
        <p:txBody>
          <a:bodyPr/>
          <a:lstStyle/>
          <a:p>
            <a:r>
              <a:rPr lang="en-US" sz="2000" dirty="0"/>
              <a:t>Stores the login information in the local system catalogs for the instance</a:t>
            </a:r>
          </a:p>
          <a:p>
            <a:endParaRPr lang="en-US" sz="2000" dirty="0"/>
          </a:p>
          <a:p>
            <a:r>
              <a:rPr lang="en-US" sz="2000" dirty="0"/>
              <a:t>Default method uses MD5 with a salt for authentication</a:t>
            </a:r>
          </a:p>
          <a:p>
            <a:endParaRPr lang="en-US" sz="2000" dirty="0"/>
          </a:p>
          <a:p>
            <a:r>
              <a:rPr lang="en-US" sz="2000" dirty="0"/>
              <a:t>Fast authentication times but no control over password complexity </a:t>
            </a:r>
          </a:p>
        </p:txBody>
      </p:sp>
      <p:sp>
        <p:nvSpPr>
          <p:cNvPr id="5" name="Text Placeholder 4"/>
          <p:cNvSpPr>
            <a:spLocks noGrp="1"/>
          </p:cNvSpPr>
          <p:nvPr>
            <p:ph type="body" sz="quarter" idx="11"/>
          </p:nvPr>
        </p:nvSpPr>
        <p:spPr>
          <a:xfrm>
            <a:off x="4657559" y="891882"/>
            <a:ext cx="4286250" cy="2123530"/>
          </a:xfrm>
        </p:spPr>
        <p:txBody>
          <a:bodyPr/>
          <a:lstStyle/>
          <a:p>
            <a:pPr>
              <a:lnSpc>
                <a:spcPct val="0"/>
              </a:lnSpc>
              <a:spcBef>
                <a:spcPts val="1500"/>
              </a:spcBef>
            </a:pPr>
            <a:r>
              <a:rPr lang="en-US" sz="1250" dirty="0">
                <a:latin typeface="Lucida Console" panose="020B0609040504020204" pitchFamily="49" charset="0"/>
              </a:rPr>
              <a:t>CREATE USER rptuser </a:t>
            </a:r>
          </a:p>
          <a:p>
            <a:pPr>
              <a:lnSpc>
                <a:spcPct val="0"/>
              </a:lnSpc>
              <a:spcBef>
                <a:spcPts val="1500"/>
              </a:spcBef>
            </a:pPr>
            <a:r>
              <a:rPr lang="en-US" sz="1250" dirty="0">
                <a:latin typeface="Lucida Console" panose="020B0609040504020204" pitchFamily="49" charset="0"/>
              </a:rPr>
              <a:t>  PASSWORD ‘5tr0ngP@ssw0rd!' </a:t>
            </a:r>
          </a:p>
          <a:p>
            <a:pPr>
              <a:lnSpc>
                <a:spcPct val="0"/>
              </a:lnSpc>
              <a:spcBef>
                <a:spcPts val="1500"/>
              </a:spcBef>
            </a:pPr>
            <a:r>
              <a:rPr lang="en-US" sz="1250" dirty="0">
                <a:latin typeface="Lucida Console" panose="020B0609040504020204" pitchFamily="49" charset="0"/>
              </a:rPr>
              <a:t>  VALID UNTIL '2019-12-31 12:15';</a:t>
            </a:r>
          </a:p>
          <a:p>
            <a:pPr>
              <a:lnSpc>
                <a:spcPct val="0"/>
              </a:lnSpc>
              <a:spcBef>
                <a:spcPts val="1500"/>
              </a:spcBef>
            </a:pPr>
            <a:endParaRPr lang="en-US" sz="1250" dirty="0">
              <a:latin typeface="Lucida Console" panose="020B0609040504020204" pitchFamily="49" charset="0"/>
            </a:endParaRPr>
          </a:p>
          <a:p>
            <a:pPr>
              <a:lnSpc>
                <a:spcPct val="0"/>
              </a:lnSpc>
              <a:spcBef>
                <a:spcPts val="1500"/>
              </a:spcBef>
            </a:pPr>
            <a:r>
              <a:rPr lang="en-US" sz="1250" dirty="0">
                <a:latin typeface="Lucida Console" panose="020B0609040504020204" pitchFamily="49" charset="0"/>
              </a:rPr>
              <a:t>ALTER USER rptuser</a:t>
            </a:r>
          </a:p>
          <a:p>
            <a:pPr>
              <a:lnSpc>
                <a:spcPct val="0"/>
              </a:lnSpc>
              <a:spcBef>
                <a:spcPts val="1500"/>
              </a:spcBef>
            </a:pPr>
            <a:r>
              <a:rPr lang="en-US" sz="1250" dirty="0">
                <a:latin typeface="Lucida Console" panose="020B0609040504020204" pitchFamily="49" charset="0"/>
              </a:rPr>
              <a:t>   PASSWORD ‘weakpassword’;</a:t>
            </a:r>
          </a:p>
          <a:p>
            <a:pPr>
              <a:lnSpc>
                <a:spcPct val="0"/>
              </a:lnSpc>
              <a:spcBef>
                <a:spcPts val="1500"/>
              </a:spcBef>
            </a:pPr>
            <a:endParaRPr lang="en-US" sz="1250" dirty="0">
              <a:latin typeface="Lucida Console" panose="020B0609040504020204" pitchFamily="49" charset="0"/>
            </a:endParaRPr>
          </a:p>
          <a:p>
            <a:endParaRPr lang="en-US" sz="1250" dirty="0"/>
          </a:p>
        </p:txBody>
      </p:sp>
      <p:sp>
        <p:nvSpPr>
          <p:cNvPr id="3" name="Oval 2"/>
          <p:cNvSpPr/>
          <p:nvPr/>
        </p:nvSpPr>
        <p:spPr bwMode="auto">
          <a:xfrm>
            <a:off x="4403991" y="1661583"/>
            <a:ext cx="3110177" cy="973667"/>
          </a:xfrm>
          <a:prstGeom prst="ellipse">
            <a:avLst/>
          </a:prstGeom>
          <a:noFill/>
          <a:ln w="508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325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Restricted password management</a:t>
            </a:r>
          </a:p>
        </p:txBody>
      </p:sp>
      <p:sp>
        <p:nvSpPr>
          <p:cNvPr id="4" name="Text Placeholder 3"/>
          <p:cNvSpPr>
            <a:spLocks noGrp="1"/>
          </p:cNvSpPr>
          <p:nvPr>
            <p:ph type="body" sz="quarter" idx="10"/>
          </p:nvPr>
        </p:nvSpPr>
        <p:spPr>
          <a:xfrm>
            <a:off x="202406" y="891882"/>
            <a:ext cx="4286250" cy="3665619"/>
          </a:xfrm>
        </p:spPr>
        <p:txBody>
          <a:bodyPr/>
          <a:lstStyle/>
          <a:p>
            <a:r>
              <a:rPr lang="en-US" sz="1800" dirty="0"/>
              <a:t>Limits the users capable of changing passwords and expiration times</a:t>
            </a:r>
          </a:p>
          <a:p>
            <a:endParaRPr lang="en-US" sz="1800" dirty="0"/>
          </a:p>
          <a:p>
            <a:r>
              <a:rPr lang="en-US" sz="1800" dirty="0"/>
              <a:t>By default, it is disabled </a:t>
            </a:r>
          </a:p>
          <a:p>
            <a:pPr lvl="1"/>
            <a:r>
              <a:rPr lang="en-US" sz="1600" dirty="0"/>
              <a:t>Set rds. restrict_password_commands to 1  to enable the feature</a:t>
            </a:r>
          </a:p>
          <a:p>
            <a:endParaRPr lang="en-US" sz="1800" dirty="0"/>
          </a:p>
          <a:p>
            <a:r>
              <a:rPr lang="en-US" sz="1800" dirty="0"/>
              <a:t>Only members of the rds_password role can make changes</a:t>
            </a:r>
          </a:p>
          <a:p>
            <a:endParaRPr lang="en-US" sz="1800" dirty="0"/>
          </a:p>
        </p:txBody>
      </p:sp>
      <p:sp>
        <p:nvSpPr>
          <p:cNvPr id="5" name="Text Placeholder 4"/>
          <p:cNvSpPr>
            <a:spLocks noGrp="1"/>
          </p:cNvSpPr>
          <p:nvPr>
            <p:ph type="body" sz="quarter" idx="11"/>
          </p:nvPr>
        </p:nvSpPr>
        <p:spPr>
          <a:xfrm>
            <a:off x="4573108" y="1000597"/>
            <a:ext cx="4286250" cy="1606722"/>
          </a:xfrm>
        </p:spPr>
        <p:txBody>
          <a:bodyPr/>
          <a:lstStyle/>
          <a:p>
            <a:pPr>
              <a:lnSpc>
                <a:spcPct val="0"/>
              </a:lnSpc>
              <a:spcBef>
                <a:spcPts val="1500"/>
              </a:spcBef>
            </a:pPr>
            <a:r>
              <a:rPr lang="en-US" sz="1250" dirty="0">
                <a:latin typeface="Lucida Console" panose="020B0609040504020204" pitchFamily="49" charset="0"/>
              </a:rPr>
              <a:t>ALTER USER rptuser</a:t>
            </a:r>
          </a:p>
          <a:p>
            <a:pPr>
              <a:lnSpc>
                <a:spcPct val="0"/>
              </a:lnSpc>
              <a:spcBef>
                <a:spcPts val="1500"/>
              </a:spcBef>
            </a:pPr>
            <a:r>
              <a:rPr lang="en-US" sz="1250" dirty="0">
                <a:latin typeface="Lucida Console" panose="020B0609040504020204" pitchFamily="49" charset="0"/>
              </a:rPr>
              <a:t>   PASSWORD ‘weakpassword’;</a:t>
            </a:r>
          </a:p>
          <a:p>
            <a:pPr>
              <a:lnSpc>
                <a:spcPct val="0"/>
              </a:lnSpc>
              <a:spcBef>
                <a:spcPts val="1500"/>
              </a:spcBef>
            </a:pPr>
            <a:endParaRPr lang="en-US" sz="1250" dirty="0">
              <a:latin typeface="Lucida Console" panose="020B0609040504020204" pitchFamily="49" charset="0"/>
            </a:endParaRPr>
          </a:p>
          <a:p>
            <a:pPr>
              <a:lnSpc>
                <a:spcPct val="0"/>
              </a:lnSpc>
              <a:spcBef>
                <a:spcPts val="1500"/>
              </a:spcBef>
            </a:pPr>
            <a:r>
              <a:rPr lang="en-US" sz="1250" dirty="0">
                <a:latin typeface="Lucida Console" panose="020B0609040504020204" pitchFamily="49" charset="0"/>
              </a:rPr>
              <a:t>ERROR:  must be a member of rds_password </a:t>
            </a:r>
          </a:p>
          <a:p>
            <a:pPr>
              <a:lnSpc>
                <a:spcPct val="0"/>
              </a:lnSpc>
              <a:spcBef>
                <a:spcPts val="1500"/>
              </a:spcBef>
            </a:pPr>
            <a:r>
              <a:rPr lang="en-US" sz="1250" dirty="0">
                <a:latin typeface="Lucida Console" panose="020B0609040504020204" pitchFamily="49" charset="0"/>
              </a:rPr>
              <a:t>        to alter passwords</a:t>
            </a:r>
          </a:p>
          <a:p>
            <a:endParaRPr lang="en-US" sz="1250" dirty="0"/>
          </a:p>
        </p:txBody>
      </p:sp>
    </p:spTree>
    <p:extLst>
      <p:ext uri="{BB962C8B-B14F-4D97-AF65-F5344CB8AC3E}">
        <p14:creationId xmlns:p14="http://schemas.microsoft.com/office/powerpoint/2010/main" val="3986302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AWS Secrets Manager</a:t>
            </a:r>
          </a:p>
        </p:txBody>
      </p:sp>
      <p:sp>
        <p:nvSpPr>
          <p:cNvPr id="4" name="Text Placeholder 3"/>
          <p:cNvSpPr>
            <a:spLocks noGrp="1"/>
          </p:cNvSpPr>
          <p:nvPr>
            <p:ph type="body" sz="quarter" idx="10"/>
          </p:nvPr>
        </p:nvSpPr>
        <p:spPr>
          <a:xfrm>
            <a:off x="202406" y="891882"/>
            <a:ext cx="4474235" cy="4123693"/>
          </a:xfrm>
        </p:spPr>
        <p:txBody>
          <a:bodyPr/>
          <a:lstStyle/>
          <a:p>
            <a:r>
              <a:rPr lang="en-US" sz="1800" dirty="0"/>
              <a:t>Lifecycle management for secrets such as database passwords</a:t>
            </a:r>
          </a:p>
          <a:p>
            <a:endParaRPr lang="en-US" sz="1800" dirty="0"/>
          </a:p>
          <a:p>
            <a:r>
              <a:rPr lang="en-US" sz="1800" dirty="0"/>
              <a:t>Safely rotates passwords</a:t>
            </a:r>
          </a:p>
          <a:p>
            <a:endParaRPr lang="en-US" sz="1800" dirty="0"/>
          </a:p>
          <a:p>
            <a:r>
              <a:rPr lang="en-US" sz="1800" dirty="0"/>
              <a:t>Built-in integration with RDS and Aurora PostgreSQL</a:t>
            </a:r>
          </a:p>
          <a:p>
            <a:endParaRPr lang="en-US" sz="1800" dirty="0"/>
          </a:p>
          <a:p>
            <a:r>
              <a:rPr lang="en-US" sz="1800" dirty="0"/>
              <a:t>With restricted password management, all passwords can be controlled by Secrets Manager</a:t>
            </a:r>
          </a:p>
          <a:p>
            <a:endParaRPr lang="en-US" sz="1800" dirty="0"/>
          </a:p>
        </p:txBody>
      </p:sp>
      <p:grpSp>
        <p:nvGrpSpPr>
          <p:cNvPr id="9" name="Group 8"/>
          <p:cNvGrpSpPr/>
          <p:nvPr/>
        </p:nvGrpSpPr>
        <p:grpSpPr>
          <a:xfrm>
            <a:off x="5338473" y="1050631"/>
            <a:ext cx="2546110" cy="3253995"/>
            <a:chOff x="9066491" y="2205943"/>
            <a:chExt cx="4073775" cy="5206392"/>
          </a:xfrm>
        </p:grpSpPr>
        <p:pic>
          <p:nvPicPr>
            <p:cNvPr id="6" name="Graphic 19">
              <a:extLst>
                <a:ext uri="{FF2B5EF4-FFF2-40B4-BE49-F238E27FC236}">
                  <a16:creationId xmlns:a16="http://schemas.microsoft.com/office/drawing/2014/main" id="{27CD2A62-5BC4-474D-A0B4-4F3471C3398A}"/>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066491" y="2205943"/>
              <a:ext cx="4073775" cy="4073775"/>
            </a:xfrm>
            <a:prstGeom prst="rect">
              <a:avLst/>
            </a:prstGeom>
          </p:spPr>
        </p:pic>
        <p:sp>
          <p:nvSpPr>
            <p:cNvPr id="8" name="TextBox 7">
              <a:extLst>
                <a:ext uri="{FF2B5EF4-FFF2-40B4-BE49-F238E27FC236}">
                  <a16:creationId xmlns:a16="http://schemas.microsoft.com/office/drawing/2014/main" id="{3D9E9FED-E9B1-B74C-8C08-F5BB963158CB}"/>
                </a:ext>
              </a:extLst>
            </p:cNvPr>
            <p:cNvSpPr txBox="1"/>
            <p:nvPr/>
          </p:nvSpPr>
          <p:spPr>
            <a:xfrm>
              <a:off x="9066491" y="6279717"/>
              <a:ext cx="4073775" cy="1132618"/>
            </a:xfrm>
            <a:prstGeom prst="rect">
              <a:avLst/>
            </a:prstGeom>
            <a:noFill/>
          </p:spPr>
          <p:txBody>
            <a:bodyPr wrap="square" rtlCol="0">
              <a:spAutoFit/>
            </a:bodyPr>
            <a:lstStyle/>
            <a:p>
              <a:pPr algn="ctr"/>
              <a:r>
                <a:rPr lang="en-US" sz="2000" dirty="0"/>
                <a:t>AWS Secrets Manager</a:t>
              </a:r>
            </a:p>
          </p:txBody>
        </p:sp>
      </p:grpSp>
    </p:spTree>
    <p:extLst>
      <p:ext uri="{BB962C8B-B14F-4D97-AF65-F5344CB8AC3E}">
        <p14:creationId xmlns:p14="http://schemas.microsoft.com/office/powerpoint/2010/main" val="377856022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0C361F-33F3-4E63-9EF3-A60F90A90B32}"/>
              </a:ext>
            </a:extLst>
          </p:cNvPr>
          <p:cNvSpPr/>
          <p:nvPr/>
        </p:nvSpPr>
        <p:spPr>
          <a:xfrm>
            <a:off x="0" y="1200164"/>
            <a:ext cx="9144000" cy="347468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nSpc>
                <a:spcPct val="90000"/>
              </a:lnSpc>
              <a:spcBef>
                <a:spcPct val="20000"/>
              </a:spcBef>
              <a:spcAft>
                <a:spcPts val="1000"/>
              </a:spcAft>
            </a:pPr>
            <a:endParaRPr lang="en-US" sz="1700" dirty="0">
              <a:gradFill>
                <a:gsLst>
                  <a:gs pos="43258">
                    <a:srgbClr val="414042"/>
                  </a:gs>
                  <a:gs pos="33000">
                    <a:srgbClr val="414042"/>
                  </a:gs>
                </a:gsLst>
                <a:lin ang="5400000" scaled="1"/>
              </a:gradFill>
            </a:endParaRPr>
          </a:p>
        </p:txBody>
      </p:sp>
      <p:sp>
        <p:nvSpPr>
          <p:cNvPr id="3" name="Title 2">
            <a:extLst>
              <a:ext uri="{FF2B5EF4-FFF2-40B4-BE49-F238E27FC236}">
                <a16:creationId xmlns:a16="http://schemas.microsoft.com/office/drawing/2014/main" id="{3C32D72C-4766-A84C-B914-0AFF00EB7229}"/>
              </a:ext>
            </a:extLst>
          </p:cNvPr>
          <p:cNvSpPr>
            <a:spLocks noGrp="1"/>
          </p:cNvSpPr>
          <p:nvPr>
            <p:ph type="title"/>
          </p:nvPr>
        </p:nvSpPr>
        <p:spPr>
          <a:xfrm>
            <a:off x="342900" y="354012"/>
            <a:ext cx="8205304" cy="387798"/>
          </a:xfrm>
        </p:spPr>
        <p:txBody>
          <a:bodyPr/>
          <a:lstStyle/>
          <a:p>
            <a:r>
              <a:rPr lang="en-US" dirty="0"/>
              <a:t>Agenda</a:t>
            </a:r>
          </a:p>
        </p:txBody>
      </p:sp>
      <p:sp>
        <p:nvSpPr>
          <p:cNvPr id="2" name="Content Placeholder 1">
            <a:extLst>
              <a:ext uri="{FF2B5EF4-FFF2-40B4-BE49-F238E27FC236}">
                <a16:creationId xmlns:a16="http://schemas.microsoft.com/office/drawing/2014/main" id="{1062CFB1-D5B8-B74D-A72E-05345A399571}"/>
              </a:ext>
            </a:extLst>
          </p:cNvPr>
          <p:cNvSpPr>
            <a:spLocks noGrp="1"/>
          </p:cNvSpPr>
          <p:nvPr>
            <p:ph idx="4294967295"/>
          </p:nvPr>
        </p:nvSpPr>
        <p:spPr>
          <a:xfrm>
            <a:off x="823001" y="1380417"/>
            <a:ext cx="7857490" cy="3193708"/>
          </a:xfrm>
        </p:spPr>
        <p:txBody>
          <a:bodyPr/>
          <a:lstStyle/>
          <a:p>
            <a:pPr marL="285750" lvl="0" indent="-285750">
              <a:spcAft>
                <a:spcPts val="1000"/>
              </a:spcAft>
              <a:buFont typeface="Wingdings" panose="05000000000000000000" pitchFamily="2" charset="2"/>
              <a:buChar char="§"/>
            </a:pPr>
            <a:r>
              <a:rPr lang="en-US" sz="1700" dirty="0"/>
              <a:t>Introduction &amp; Shared Responsibility </a:t>
            </a:r>
            <a:r>
              <a:rPr lang="en-US" sz="1700" dirty="0" smtClean="0"/>
              <a:t>Model</a:t>
            </a:r>
          </a:p>
          <a:p>
            <a:pPr marL="285750" lvl="0" indent="-285750">
              <a:spcAft>
                <a:spcPts val="1000"/>
              </a:spcAft>
              <a:buFont typeface="Wingdings" panose="05000000000000000000" pitchFamily="2" charset="2"/>
              <a:buChar char="§"/>
            </a:pPr>
            <a:r>
              <a:rPr lang="en-US" sz="1700" dirty="0" smtClean="0"/>
              <a:t>Amazon RDS - Layered Security</a:t>
            </a:r>
            <a:endParaRPr lang="en-US" sz="1700" dirty="0"/>
          </a:p>
          <a:p>
            <a:pPr marL="285750" lvl="0" indent="-285750">
              <a:spcAft>
                <a:spcPts val="1000"/>
              </a:spcAft>
              <a:buFont typeface="Wingdings" panose="05000000000000000000" pitchFamily="2" charset="2"/>
              <a:buChar char="§"/>
            </a:pPr>
            <a:r>
              <a:rPr lang="en-US" sz="1700" dirty="0" smtClean="0"/>
              <a:t>AWS IAM Policies</a:t>
            </a:r>
          </a:p>
          <a:p>
            <a:pPr marL="285750" indent="-285750">
              <a:spcAft>
                <a:spcPts val="1000"/>
              </a:spcAft>
              <a:buFont typeface="Wingdings" panose="05000000000000000000" pitchFamily="2" charset="2"/>
              <a:buChar char="§"/>
            </a:pPr>
            <a:r>
              <a:rPr lang="en-US" sz="1700" dirty="0" smtClean="0"/>
              <a:t>External Database  </a:t>
            </a:r>
            <a:r>
              <a:rPr lang="en-US" sz="1700" dirty="0"/>
              <a:t>Authentication </a:t>
            </a:r>
            <a:r>
              <a:rPr lang="en-US" sz="1700" dirty="0" smtClean="0"/>
              <a:t>(IAM / Kerberos) </a:t>
            </a:r>
          </a:p>
          <a:p>
            <a:pPr marL="285750" lvl="0" indent="-285750">
              <a:spcAft>
                <a:spcPts val="1000"/>
              </a:spcAft>
              <a:buFont typeface="Wingdings" panose="05000000000000000000" pitchFamily="2" charset="2"/>
              <a:buChar char="§"/>
            </a:pPr>
            <a:r>
              <a:rPr lang="en-US" sz="1700" dirty="0" smtClean="0"/>
              <a:t>Encryption in Transit (SSL/TLS)</a:t>
            </a:r>
          </a:p>
          <a:p>
            <a:pPr marL="285750" lvl="0" indent="-285750">
              <a:spcAft>
                <a:spcPts val="1000"/>
              </a:spcAft>
              <a:buFont typeface="Wingdings" panose="05000000000000000000" pitchFamily="2" charset="2"/>
              <a:buChar char="§"/>
            </a:pPr>
            <a:r>
              <a:rPr lang="en-US" sz="1700" dirty="0" smtClean="0"/>
              <a:t>Encryption at rest </a:t>
            </a:r>
          </a:p>
          <a:p>
            <a:pPr marL="285750" lvl="0" indent="-285750">
              <a:spcAft>
                <a:spcPts val="1000"/>
              </a:spcAft>
              <a:buFont typeface="Wingdings" panose="05000000000000000000" pitchFamily="2" charset="2"/>
              <a:buChar char="§"/>
            </a:pPr>
            <a:r>
              <a:rPr lang="en-US" sz="1700" dirty="0" smtClean="0"/>
              <a:t>Authorization in Amazon RDS PostgreSQL</a:t>
            </a:r>
          </a:p>
          <a:p>
            <a:pPr marL="285750" indent="-285750">
              <a:spcAft>
                <a:spcPts val="1000"/>
              </a:spcAft>
              <a:buFont typeface="Wingdings" panose="05000000000000000000" pitchFamily="2" charset="2"/>
              <a:buChar char="§"/>
            </a:pPr>
            <a:r>
              <a:rPr lang="en-US" sz="1700" dirty="0" smtClean="0"/>
              <a:t>Auditing </a:t>
            </a:r>
            <a:r>
              <a:rPr lang="en-US" sz="1700" dirty="0"/>
              <a:t>in Amazon RDS PostgreSQL</a:t>
            </a:r>
          </a:p>
          <a:p>
            <a:pPr marL="285750" lvl="0" indent="-285750">
              <a:spcAft>
                <a:spcPts val="1000"/>
              </a:spcAft>
              <a:buFont typeface="Wingdings" panose="05000000000000000000" pitchFamily="2" charset="2"/>
              <a:buChar char="§"/>
            </a:pPr>
            <a:endParaRPr lang="en-US" sz="1700" dirty="0"/>
          </a:p>
          <a:p>
            <a:pPr lvl="0">
              <a:spcAft>
                <a:spcPts val="1000"/>
              </a:spcAft>
            </a:pPr>
            <a:endParaRPr lang="en-US" sz="1700" dirty="0"/>
          </a:p>
          <a:p>
            <a:pPr marL="285750" lvl="0" indent="-285750">
              <a:spcAft>
                <a:spcPts val="1000"/>
              </a:spcAft>
              <a:buFont typeface="Wingdings" panose="05000000000000000000" pitchFamily="2" charset="2"/>
              <a:buChar char="v"/>
            </a:pPr>
            <a:endParaRPr lang="en-US" sz="1700" dirty="0"/>
          </a:p>
          <a:p>
            <a:pPr marL="285750" lvl="0" indent="-285750">
              <a:spcAft>
                <a:spcPts val="1000"/>
              </a:spcAft>
              <a:buFont typeface="Wingdings" panose="05000000000000000000" pitchFamily="2" charset="2"/>
              <a:buChar char="v"/>
            </a:pPr>
            <a:endParaRPr lang="en-US" sz="1700" dirty="0"/>
          </a:p>
          <a:p>
            <a:pPr marL="285750" indent="-285750">
              <a:spcAft>
                <a:spcPts val="1000"/>
              </a:spcAft>
              <a:buFont typeface="Wingdings" panose="05000000000000000000" pitchFamily="2" charset="2"/>
              <a:buChar char="v"/>
            </a:pPr>
            <a:endParaRPr lang="en-US" sz="1700" dirty="0"/>
          </a:p>
          <a:p>
            <a:pPr marL="342900" indent="-342900">
              <a:buFont typeface="Arial" panose="020B0604020202020204" pitchFamily="34" charset="0"/>
              <a:buChar char="•"/>
            </a:pPr>
            <a:endParaRPr lang="en-US" dirty="0"/>
          </a:p>
        </p:txBody>
      </p:sp>
      <p:cxnSp>
        <p:nvCxnSpPr>
          <p:cNvPr id="6" name="Straight Connector 5">
            <a:extLst>
              <a:ext uri="{FF2B5EF4-FFF2-40B4-BE49-F238E27FC236}">
                <a16:creationId xmlns:a16="http://schemas.microsoft.com/office/drawing/2014/main" id="{3A5D58B3-C17E-4387-84AB-39E3645BEEB6}"/>
              </a:ext>
            </a:extLst>
          </p:cNvPr>
          <p:cNvCxnSpPr/>
          <p:nvPr/>
        </p:nvCxnSpPr>
        <p:spPr>
          <a:xfrm>
            <a:off x="0" y="1200165"/>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4722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an authentication method</a:t>
            </a:r>
          </a:p>
        </p:txBody>
      </p:sp>
      <p:sp>
        <p:nvSpPr>
          <p:cNvPr id="6" name="Text Placeholder 5"/>
          <p:cNvSpPr>
            <a:spLocks noGrp="1"/>
          </p:cNvSpPr>
          <p:nvPr>
            <p:ph type="body" sz="quarter" idx="10"/>
          </p:nvPr>
        </p:nvSpPr>
        <p:spPr>
          <a:xfrm>
            <a:off x="202407" y="891882"/>
            <a:ext cx="4836453" cy="3669466"/>
          </a:xfrm>
        </p:spPr>
        <p:txBody>
          <a:bodyPr/>
          <a:lstStyle/>
          <a:p>
            <a:r>
              <a:rPr lang="en-US" sz="1750" dirty="0"/>
              <a:t>Multiple methods can be used</a:t>
            </a:r>
          </a:p>
          <a:p>
            <a:endParaRPr lang="en-US" sz="1750" dirty="0"/>
          </a:p>
          <a:p>
            <a:r>
              <a:rPr lang="en-US" sz="1750" dirty="0"/>
              <a:t>Use Kerberos in active directory environments</a:t>
            </a:r>
          </a:p>
          <a:p>
            <a:endParaRPr lang="en-US" sz="1750" dirty="0"/>
          </a:p>
          <a:p>
            <a:r>
              <a:rPr lang="en-US" sz="1750" dirty="0"/>
              <a:t>Use IAM for high-security environments with low to moderate connection requirements</a:t>
            </a:r>
          </a:p>
          <a:p>
            <a:endParaRPr lang="en-US" sz="1750" dirty="0"/>
          </a:p>
          <a:p>
            <a:r>
              <a:rPr lang="en-US" sz="1750" dirty="0"/>
              <a:t>Use local authentication with Secrets Manager for high connection requirements </a:t>
            </a:r>
          </a:p>
        </p:txBody>
      </p:sp>
      <p:graphicFrame>
        <p:nvGraphicFramePr>
          <p:cNvPr id="10" name="Diagram 9"/>
          <p:cNvGraphicFramePr/>
          <p:nvPr/>
        </p:nvGraphicFramePr>
        <p:xfrm>
          <a:off x="4829579" y="1210492"/>
          <a:ext cx="3852929" cy="29214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559001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of data at rest</a:t>
            </a:r>
            <a:r>
              <a:rPr lang="en-US" b="1" dirty="0">
                <a:solidFill>
                  <a:schemeClr val="accent3"/>
                </a:solidFill>
              </a:rPr>
              <a:t/>
            </a:r>
            <a:br>
              <a:rPr lang="en-US" b="1" dirty="0">
                <a:solidFill>
                  <a:schemeClr val="accent3"/>
                </a:solidFill>
              </a:rPr>
            </a:br>
            <a:endParaRPr lang="en-US" dirty="0"/>
          </a:p>
        </p:txBody>
      </p:sp>
      <p:sp>
        <p:nvSpPr>
          <p:cNvPr id="6" name="Text Placeholder 5"/>
          <p:cNvSpPr>
            <a:spLocks noGrp="1"/>
          </p:cNvSpPr>
          <p:nvPr>
            <p:ph type="body" sz="quarter" idx="10"/>
          </p:nvPr>
        </p:nvSpPr>
        <p:spPr>
          <a:xfrm>
            <a:off x="202407" y="925848"/>
            <a:ext cx="8758666" cy="3566121"/>
          </a:xfrm>
        </p:spPr>
        <p:txBody>
          <a:bodyPr/>
          <a:lstStyle/>
          <a:p>
            <a:pPr marL="342900" lvl="0" indent="-342900">
              <a:buFont typeface="Arial" panose="020B0604020202020204" pitchFamily="34" charset="0"/>
              <a:buChar char="•"/>
            </a:pPr>
            <a:r>
              <a:rPr lang="en-US" sz="1800" dirty="0">
                <a:solidFill>
                  <a:srgbClr val="232F3E"/>
                </a:solidFill>
              </a:rPr>
              <a:t>AES256-based storage encryption, incl. backups, snapshots and metadata (Performance Insights, CloudWatch Logs, Enhanced Monitoring)</a:t>
            </a:r>
          </a:p>
          <a:p>
            <a:pPr marL="342900" lvl="0" indent="-342900">
              <a:buFont typeface="Arial" panose="020B0604020202020204" pitchFamily="34" charset="0"/>
              <a:buChar char="•"/>
            </a:pPr>
            <a:r>
              <a:rPr lang="en-US" sz="1800" dirty="0">
                <a:solidFill>
                  <a:srgbClr val="232F3E"/>
                </a:solidFill>
              </a:rPr>
              <a:t>Key management using AWS KMS</a:t>
            </a:r>
          </a:p>
          <a:p>
            <a:pPr marL="342900" indent="-342900">
              <a:buFont typeface="Arial" panose="020B0604020202020204" pitchFamily="34" charset="0"/>
              <a:buChar char="•"/>
            </a:pPr>
            <a:r>
              <a:rPr lang="en-US" sz="1800" dirty="0">
                <a:solidFill>
                  <a:srgbClr val="232F3E"/>
                </a:solidFill>
              </a:rPr>
              <a:t>No performance impact on workloads</a:t>
            </a:r>
          </a:p>
          <a:p>
            <a:pPr marL="342900" indent="-342900">
              <a:buFont typeface="Arial" panose="020B0604020202020204" pitchFamily="34" charset="0"/>
              <a:buChar char="•"/>
            </a:pPr>
            <a:r>
              <a:rPr lang="en-US" sz="1800" dirty="0">
                <a:solidFill>
                  <a:srgbClr val="232F3E"/>
                </a:solidFill>
              </a:rPr>
              <a:t>Other options:</a:t>
            </a:r>
          </a:p>
          <a:p>
            <a:pPr marL="914400" lvl="1" indent="-342900">
              <a:buFont typeface="Arial" panose="020B0604020202020204" pitchFamily="34" charset="0"/>
              <a:buChar char="•"/>
            </a:pPr>
            <a:r>
              <a:rPr lang="en-US" sz="1800" dirty="0">
                <a:solidFill>
                  <a:srgbClr val="232F3E"/>
                </a:solidFill>
              </a:rPr>
              <a:t>Encryption functions (no key mgmt.)</a:t>
            </a:r>
          </a:p>
          <a:p>
            <a:pPr marL="914400" lvl="1" indent="-342900">
              <a:buFont typeface="Arial" panose="020B0604020202020204" pitchFamily="34" charset="0"/>
              <a:buChar char="•"/>
            </a:pPr>
            <a:r>
              <a:rPr lang="en-US" sz="1800" dirty="0">
                <a:solidFill>
                  <a:srgbClr val="232F3E"/>
                </a:solidFill>
              </a:rPr>
              <a:t>Client-side encryption</a:t>
            </a:r>
          </a:p>
          <a:p>
            <a:pPr marL="342900" indent="-342900">
              <a:buFont typeface="Arial" panose="020B0604020202020204" pitchFamily="34" charset="0"/>
              <a:buChar char="•"/>
            </a:pPr>
            <a:endParaRPr lang="en-US" sz="1800" dirty="0"/>
          </a:p>
        </p:txBody>
      </p:sp>
    </p:spTree>
    <p:extLst>
      <p:ext uri="{BB962C8B-B14F-4D97-AF65-F5344CB8AC3E}">
        <p14:creationId xmlns:p14="http://schemas.microsoft.com/office/powerpoint/2010/main" val="385929043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t>
            </a:r>
            <a:r>
              <a:rPr lang="en-US" dirty="0"/>
              <a:t>encryption (server side)</a:t>
            </a:r>
            <a:br>
              <a:rPr lang="en-US" dirty="0"/>
            </a:br>
            <a:endParaRPr lang="en-US" dirty="0"/>
          </a:p>
        </p:txBody>
      </p:sp>
      <p:sp>
        <p:nvSpPr>
          <p:cNvPr id="6" name="Text Placeholder 5"/>
          <p:cNvSpPr>
            <a:spLocks noGrp="1"/>
          </p:cNvSpPr>
          <p:nvPr>
            <p:ph type="body" sz="quarter" idx="10"/>
          </p:nvPr>
        </p:nvSpPr>
        <p:spPr>
          <a:xfrm>
            <a:off x="201930" y="1152565"/>
            <a:ext cx="5364834" cy="3062377"/>
          </a:xfrm>
        </p:spPr>
        <p:txBody>
          <a:bodyPr/>
          <a:lstStyle/>
          <a:p>
            <a:pPr marL="285739" indent="-285739">
              <a:buFont typeface="Arial" panose="020B0604020202020204" pitchFamily="34" charset="0"/>
              <a:buChar char="•"/>
            </a:pPr>
            <a:r>
              <a:rPr lang="en-US" sz="1600" dirty="0">
                <a:solidFill>
                  <a:schemeClr val="tx1"/>
                </a:solidFill>
              </a:rPr>
              <a:t>Encryption in transit is fully supported for all Amazon RDS and Aurora database engine types</a:t>
            </a:r>
          </a:p>
          <a:p>
            <a:pPr marL="285739" indent="-285739">
              <a:buFont typeface="Arial" panose="020B0604020202020204" pitchFamily="34" charset="0"/>
              <a:buChar char="•"/>
            </a:pPr>
            <a:r>
              <a:rPr lang="en-US" sz="1600" dirty="0"/>
              <a:t>A region-specific SSL certificate is available on Amazon RDS instances</a:t>
            </a:r>
          </a:p>
          <a:p>
            <a:pPr marL="466412" lvl="1" indent="-214304"/>
            <a:r>
              <a:rPr lang="en-US" sz="1400" dirty="0"/>
              <a:t>Used to encrypt network traffic</a:t>
            </a:r>
          </a:p>
          <a:p>
            <a:pPr marL="466412" lvl="1" indent="-214304"/>
            <a:r>
              <a:rPr lang="en-US" sz="1400" dirty="0"/>
              <a:t>Also used to verify the endpoint to guard against spoofing attacks</a:t>
            </a:r>
          </a:p>
          <a:p>
            <a:pPr marL="285739" indent="-285739">
              <a:buFont typeface="Arial" panose="020B0604020202020204" pitchFamily="34" charset="0"/>
              <a:buChar char="•"/>
            </a:pPr>
            <a:r>
              <a:rPr lang="en-US" sz="1600" dirty="0"/>
              <a:t>By default, SSL is optional </a:t>
            </a:r>
          </a:p>
          <a:p>
            <a:pPr marL="466412" lvl="1" indent="-214304"/>
            <a:r>
              <a:rPr lang="en-US" sz="1400" dirty="0"/>
              <a:t>Set rds.force_ssl to 1 to force SSL</a:t>
            </a:r>
          </a:p>
          <a:p>
            <a:pPr marL="285739" indent="-285739">
              <a:buFont typeface="Arial" panose="020B0604020202020204" pitchFamily="34" charset="0"/>
              <a:buChar char="•"/>
            </a:pPr>
            <a:r>
              <a:rPr lang="en-US" sz="1600" dirty="0"/>
              <a:t>The client requests the type of SSL connection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6764" y="1252829"/>
            <a:ext cx="3377046" cy="337704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5880" y="2810732"/>
            <a:ext cx="1919406" cy="1919406"/>
          </a:xfrm>
          <a:prstGeom prst="rect">
            <a:avLst/>
          </a:prstGeom>
        </p:spPr>
      </p:pic>
    </p:spTree>
    <p:extLst>
      <p:ext uri="{BB962C8B-B14F-4D97-AF65-F5344CB8AC3E}">
        <p14:creationId xmlns:p14="http://schemas.microsoft.com/office/powerpoint/2010/main" val="427038596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a:t>
            </a:r>
            <a:r>
              <a:rPr lang="en-US" dirty="0" smtClean="0"/>
              <a:t>encryption (Client side)</a:t>
            </a:r>
            <a:endParaRPr lang="en-US" dirty="0"/>
          </a:p>
        </p:txBody>
      </p:sp>
      <p:sp>
        <p:nvSpPr>
          <p:cNvPr id="6" name="Text Placeholder 5"/>
          <p:cNvSpPr>
            <a:spLocks noGrp="1"/>
          </p:cNvSpPr>
          <p:nvPr>
            <p:ph type="body" sz="quarter" idx="10"/>
          </p:nvPr>
        </p:nvSpPr>
        <p:spPr>
          <a:xfrm>
            <a:off x="202407" y="1061357"/>
            <a:ext cx="4286250" cy="3376309"/>
          </a:xfrm>
        </p:spPr>
        <p:txBody>
          <a:bodyPr/>
          <a:lstStyle/>
          <a:p>
            <a:r>
              <a:rPr lang="en-US" sz="1800" dirty="0"/>
              <a:t>An SSL certificate is available on RDS instances</a:t>
            </a:r>
          </a:p>
          <a:p>
            <a:pPr lvl="1"/>
            <a:r>
              <a:rPr lang="en-US" sz="1600" dirty="0"/>
              <a:t>Used to encrypt network traffic</a:t>
            </a:r>
          </a:p>
          <a:p>
            <a:pPr lvl="1"/>
            <a:r>
              <a:rPr lang="en-US" sz="1600" dirty="0"/>
              <a:t>Also used to verify the endpoint to guard against spoofing attacks</a:t>
            </a:r>
          </a:p>
          <a:p>
            <a:r>
              <a:rPr lang="en-US" sz="1800" dirty="0"/>
              <a:t>By default, SSL is optional </a:t>
            </a:r>
          </a:p>
          <a:p>
            <a:pPr lvl="1"/>
            <a:r>
              <a:rPr lang="en-US" sz="1600" dirty="0"/>
              <a:t>Set rds.force_ssl to 1 to force SSL</a:t>
            </a:r>
          </a:p>
          <a:p>
            <a:endParaRPr lang="en-US" sz="1800" dirty="0"/>
          </a:p>
          <a:p>
            <a:r>
              <a:rPr lang="en-US" sz="1800" dirty="0"/>
              <a:t>The client requests the type of SSL connection</a:t>
            </a:r>
          </a:p>
        </p:txBody>
      </p:sp>
      <p:sp>
        <p:nvSpPr>
          <p:cNvPr id="5" name="Text Placeholder 4"/>
          <p:cNvSpPr>
            <a:spLocks noGrp="1"/>
          </p:cNvSpPr>
          <p:nvPr>
            <p:ph type="body" sz="quarter" idx="11"/>
          </p:nvPr>
        </p:nvSpPr>
        <p:spPr>
          <a:xfrm>
            <a:off x="4657559" y="891882"/>
            <a:ext cx="4286250" cy="2996846"/>
          </a:xfrm>
        </p:spPr>
        <p:txBody>
          <a:bodyPr/>
          <a:lstStyle/>
          <a:p>
            <a:r>
              <a:rPr lang="en-US" sz="1125" dirty="0">
                <a:latin typeface="Lucida Console" panose="020B0609040504020204" pitchFamily="49" charset="0"/>
              </a:rPr>
              <a:t>$ psql -h $RDSHOST \</a:t>
            </a:r>
          </a:p>
          <a:p>
            <a:r>
              <a:rPr lang="en-US" sz="1125" dirty="0">
                <a:latin typeface="Lucida Console" panose="020B0609040504020204" pitchFamily="49" charset="0"/>
              </a:rPr>
              <a:t> "user=jim dbname=postgres sslmode=require"</a:t>
            </a:r>
          </a:p>
          <a:p>
            <a:endParaRPr lang="en-US" sz="1125" dirty="0">
              <a:latin typeface="Lucida Console" panose="020B0609040504020204" pitchFamily="49" charset="0"/>
            </a:endParaRPr>
          </a:p>
          <a:p>
            <a:r>
              <a:rPr lang="en-US" sz="1125" dirty="0">
                <a:latin typeface="Lucida Console" panose="020B0609040504020204" pitchFamily="49" charset="0"/>
              </a:rPr>
              <a:t>postgres=&gt;  SELECT ssl,version, bits </a:t>
            </a:r>
          </a:p>
          <a:p>
            <a:r>
              <a:rPr lang="en-US" sz="1125" dirty="0">
                <a:latin typeface="Lucida Console" panose="020B0609040504020204" pitchFamily="49" charset="0"/>
              </a:rPr>
              <a:t>              FROM pg_stat_ssl </a:t>
            </a:r>
          </a:p>
          <a:p>
            <a:r>
              <a:rPr lang="en-US" sz="1125" dirty="0">
                <a:latin typeface="Lucida Console" panose="020B0609040504020204" pitchFamily="49" charset="0"/>
              </a:rPr>
              <a:t>             WHERE pid = pg_backend_pid();</a:t>
            </a:r>
          </a:p>
          <a:p>
            <a:r>
              <a:rPr lang="en-US" sz="1125" dirty="0">
                <a:latin typeface="Lucida Console" panose="020B0609040504020204" pitchFamily="49" charset="0"/>
              </a:rPr>
              <a:t> ssl | version | bits</a:t>
            </a:r>
          </a:p>
          <a:p>
            <a:r>
              <a:rPr lang="en-US" sz="1125" dirty="0">
                <a:latin typeface="Lucida Console" panose="020B0609040504020204" pitchFamily="49" charset="0"/>
              </a:rPr>
              <a:t>-----+---------+------</a:t>
            </a:r>
          </a:p>
          <a:p>
            <a:r>
              <a:rPr lang="en-US" sz="1125" dirty="0">
                <a:latin typeface="Lucida Console" panose="020B0609040504020204" pitchFamily="49" charset="0"/>
              </a:rPr>
              <a:t> t   | TLSv1.2 |  256</a:t>
            </a:r>
          </a:p>
          <a:p>
            <a:r>
              <a:rPr lang="en-US" sz="1125" dirty="0">
                <a:latin typeface="Lucida Console" panose="020B0609040504020204" pitchFamily="49" charset="0"/>
              </a:rPr>
              <a:t>(1 row)</a:t>
            </a:r>
          </a:p>
          <a:p>
            <a:endParaRPr lang="en-US" sz="1125" dirty="0">
              <a:latin typeface="Lucida Console" panose="020B0609040504020204" pitchFamily="49" charset="0"/>
            </a:endParaRPr>
          </a:p>
        </p:txBody>
      </p:sp>
      <p:sp>
        <p:nvSpPr>
          <p:cNvPr id="7" name="Oval 6"/>
          <p:cNvSpPr/>
          <p:nvPr/>
        </p:nvSpPr>
        <p:spPr bwMode="auto">
          <a:xfrm>
            <a:off x="7040853" y="1071433"/>
            <a:ext cx="1553619" cy="503465"/>
          </a:xfrm>
          <a:prstGeom prst="ellipse">
            <a:avLst/>
          </a:prstGeom>
          <a:noFill/>
          <a:ln w="508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7931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encryption</a:t>
            </a:r>
          </a:p>
        </p:txBody>
      </p:sp>
      <p:sp>
        <p:nvSpPr>
          <p:cNvPr id="3" name="Text Placeholder 2"/>
          <p:cNvSpPr>
            <a:spLocks noGrp="1"/>
          </p:cNvSpPr>
          <p:nvPr>
            <p:ph type="body" sz="quarter" idx="10"/>
          </p:nvPr>
        </p:nvSpPr>
        <p:spPr>
          <a:xfrm>
            <a:off x="202406" y="891883"/>
            <a:ext cx="4286250" cy="3336298"/>
          </a:xfrm>
        </p:spPr>
        <p:txBody>
          <a:bodyPr/>
          <a:lstStyle/>
          <a:p>
            <a:r>
              <a:rPr lang="en-US" dirty="0"/>
              <a:t>The SSL connection can be verified by using a stricter SSL mode</a:t>
            </a:r>
          </a:p>
          <a:p>
            <a:endParaRPr lang="en-US" dirty="0"/>
          </a:p>
          <a:p>
            <a:r>
              <a:rPr lang="en-US" sz="1250" dirty="0">
                <a:latin typeface="Lucida Console" panose="020B0609040504020204" pitchFamily="49" charset="0"/>
              </a:rPr>
              <a:t>psql -h $RDSHOST \</a:t>
            </a:r>
          </a:p>
          <a:p>
            <a:r>
              <a:rPr lang="en-US" sz="1250" dirty="0">
                <a:latin typeface="Lucida Console" panose="020B0609040504020204" pitchFamily="49" charset="0"/>
              </a:rPr>
              <a:t>"user=postgres dbname=postgres \</a:t>
            </a:r>
          </a:p>
          <a:p>
            <a:r>
              <a:rPr lang="en-US" sz="1250" dirty="0">
                <a:latin typeface="Lucida Console" panose="020B0609040504020204" pitchFamily="49" charset="0"/>
              </a:rPr>
              <a:t> sslmode=verify-full \</a:t>
            </a:r>
          </a:p>
          <a:p>
            <a:r>
              <a:rPr lang="en-US" sz="1250" dirty="0">
                <a:latin typeface="Lucida Console" panose="020B0609040504020204" pitchFamily="49" charset="0"/>
              </a:rPr>
              <a:t> sslrootcert=rds-ca-2015-root.pem"</a:t>
            </a: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1755" y="891883"/>
            <a:ext cx="1988957" cy="2824148"/>
          </a:xfrm>
          <a:prstGeom prst="rect">
            <a:avLst/>
          </a:prstGeom>
          <a:effectLst>
            <a:softEdge rad="63500"/>
          </a:effectLst>
        </p:spPr>
      </p:pic>
      <p:sp>
        <p:nvSpPr>
          <p:cNvPr id="7" name="Oval 6"/>
          <p:cNvSpPr/>
          <p:nvPr/>
        </p:nvSpPr>
        <p:spPr bwMode="auto">
          <a:xfrm>
            <a:off x="914440" y="3050624"/>
            <a:ext cx="1831157" cy="423555"/>
          </a:xfrm>
          <a:prstGeom prst="ellipse">
            <a:avLst/>
          </a:prstGeom>
          <a:noFill/>
          <a:ln w="508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p:nvSpPr>
        <p:spPr bwMode="auto">
          <a:xfrm>
            <a:off x="5504423" y="2869381"/>
            <a:ext cx="1605381" cy="319481"/>
          </a:xfrm>
          <a:prstGeom prst="ellipse">
            <a:avLst/>
          </a:prstGeom>
          <a:noFill/>
          <a:ln w="508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5721755" y="3380705"/>
            <a:ext cx="1313330" cy="435055"/>
          </a:xfrm>
          <a:prstGeom prst="ellipse">
            <a:avLst/>
          </a:prstGeom>
          <a:noFill/>
          <a:ln w="508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p:cNvCxnSpPr>
            <a:endCxn id="9" idx="2"/>
          </p:cNvCxnSpPr>
          <p:nvPr/>
        </p:nvCxnSpPr>
        <p:spPr>
          <a:xfrm flipV="1">
            <a:off x="4427113" y="3598232"/>
            <a:ext cx="1294642" cy="309641"/>
          </a:xfrm>
          <a:prstGeom prst="straightConnector1">
            <a:avLst/>
          </a:prstGeom>
          <a:ln w="50800">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33622" y="3584313"/>
            <a:ext cx="2455036" cy="738664"/>
          </a:xfrm>
          <a:prstGeom prst="rect">
            <a:avLst/>
          </a:prstGeom>
          <a:noFill/>
        </p:spPr>
        <p:txBody>
          <a:bodyPr wrap="square" lIns="114300" tIns="91440" rIns="114300" bIns="91440" rtlCol="0">
            <a:spAutoFit/>
          </a:bodyPr>
          <a:lstStyle/>
          <a:p>
            <a:pPr algn="ctr">
              <a:lnSpc>
                <a:spcPct val="90000"/>
              </a:lnSpc>
              <a:spcAft>
                <a:spcPts val="1125"/>
              </a:spcAft>
            </a:pPr>
            <a:r>
              <a:rPr lang="en-US" sz="2000" dirty="0">
                <a:gradFill>
                  <a:gsLst>
                    <a:gs pos="2917">
                      <a:schemeClr val="tx1"/>
                    </a:gs>
                    <a:gs pos="30000">
                      <a:schemeClr val="tx1"/>
                    </a:gs>
                  </a:gsLst>
                  <a:lin ang="5400000" scaled="0"/>
                </a:gradFill>
              </a:rPr>
              <a:t>Certificates need to be updated</a:t>
            </a:r>
          </a:p>
        </p:txBody>
      </p:sp>
    </p:spTree>
    <p:extLst>
      <p:ext uri="{BB962C8B-B14F-4D97-AF65-F5344CB8AC3E}">
        <p14:creationId xmlns:p14="http://schemas.microsoft.com/office/powerpoint/2010/main" val="3443242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encryption (client side): psql example</a:t>
            </a:r>
          </a:p>
        </p:txBody>
      </p:sp>
      <p:sp>
        <p:nvSpPr>
          <p:cNvPr id="5" name="Text Placeholder 6"/>
          <p:cNvSpPr txBox="1">
            <a:spLocks/>
          </p:cNvSpPr>
          <p:nvPr/>
        </p:nvSpPr>
        <p:spPr>
          <a:xfrm>
            <a:off x="4572870" y="1399465"/>
            <a:ext cx="4154723" cy="769441"/>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32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4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4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0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0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nSpc>
                <a:spcPct val="0"/>
              </a:lnSpc>
              <a:spcBef>
                <a:spcPts val="1500"/>
              </a:spcBef>
            </a:pPr>
            <a:r>
              <a:rPr lang="en-US" sz="1250" dirty="0">
                <a:latin typeface="Lucida Console" panose="020B0609040504020204" pitchFamily="49" charset="0"/>
              </a:rPr>
              <a:t>psql -h $RDSHOST -p 5432 \</a:t>
            </a:r>
          </a:p>
          <a:p>
            <a:pPr>
              <a:lnSpc>
                <a:spcPct val="0"/>
              </a:lnSpc>
              <a:spcBef>
                <a:spcPts val="1500"/>
              </a:spcBef>
            </a:pPr>
            <a:r>
              <a:rPr lang="en-US" sz="1250" dirty="0">
                <a:latin typeface="Lucida Console" panose="020B0609040504020204" pitchFamily="49" charset="0"/>
              </a:rPr>
              <a:t>    "dbname=postgres user=jim \</a:t>
            </a:r>
          </a:p>
          <a:p>
            <a:pPr>
              <a:lnSpc>
                <a:spcPct val="0"/>
              </a:lnSpc>
              <a:spcBef>
                <a:spcPts val="1500"/>
              </a:spcBef>
            </a:pPr>
            <a:r>
              <a:rPr lang="en-US" sz="1250" dirty="0">
                <a:latin typeface="Lucida Console" panose="020B0609040504020204" pitchFamily="49" charset="0"/>
              </a:rPr>
              <a:t>    sslrootcert=rds-bundle.pem \</a:t>
            </a:r>
          </a:p>
          <a:p>
            <a:pPr>
              <a:lnSpc>
                <a:spcPct val="0"/>
              </a:lnSpc>
              <a:spcBef>
                <a:spcPts val="1500"/>
              </a:spcBef>
            </a:pPr>
            <a:r>
              <a:rPr lang="en-US" sz="1250" dirty="0">
                <a:latin typeface="Lucida Console" panose="020B0609040504020204" pitchFamily="49" charset="0"/>
              </a:rPr>
              <a:t>    sslmode=verify-full"</a:t>
            </a:r>
          </a:p>
        </p:txBody>
      </p:sp>
      <p:sp>
        <p:nvSpPr>
          <p:cNvPr id="6" name="Text Placeholder 5"/>
          <p:cNvSpPr>
            <a:spLocks noGrp="1"/>
          </p:cNvSpPr>
          <p:nvPr>
            <p:ph type="body" sz="quarter" idx="10"/>
          </p:nvPr>
        </p:nvSpPr>
        <p:spPr>
          <a:xfrm>
            <a:off x="509564" y="820370"/>
            <a:ext cx="3940982" cy="2872581"/>
          </a:xfrm>
        </p:spPr>
        <p:txBody>
          <a:bodyPr/>
          <a:lstStyle/>
          <a:p>
            <a:r>
              <a:rPr lang="en-US" sz="2000" dirty="0"/>
              <a:t>Setting SSL mode on the connection string determines the SSL </a:t>
            </a:r>
            <a:r>
              <a:rPr lang="en-US" sz="2000" dirty="0" smtClean="0"/>
              <a:t>connection</a:t>
            </a:r>
          </a:p>
          <a:p>
            <a:endParaRPr lang="en-US" sz="2000" dirty="0"/>
          </a:p>
          <a:p>
            <a:r>
              <a:rPr lang="en-US" sz="2000" dirty="0"/>
              <a:t>SSL mode options</a:t>
            </a:r>
          </a:p>
          <a:p>
            <a:endParaRPr lang="en-US" dirty="0"/>
          </a:p>
          <a:p>
            <a:r>
              <a:rPr lang="en-US" dirty="0"/>
              <a:t> </a:t>
            </a:r>
          </a:p>
        </p:txBody>
      </p:sp>
      <p:graphicFrame>
        <p:nvGraphicFramePr>
          <p:cNvPr id="3" name="Table 2"/>
          <p:cNvGraphicFramePr>
            <a:graphicFrameLocks noGrp="1"/>
          </p:cNvGraphicFramePr>
          <p:nvPr>
            <p:extLst>
              <p:ext uri="{D42A27DB-BD31-4B8C-83A1-F6EECF244321}">
                <p14:modId xmlns:p14="http://schemas.microsoft.com/office/powerpoint/2010/main" val="2681016992"/>
              </p:ext>
            </p:extLst>
          </p:nvPr>
        </p:nvGraphicFramePr>
        <p:xfrm>
          <a:off x="713281" y="2685974"/>
          <a:ext cx="2946516" cy="695325"/>
        </p:xfrm>
        <a:graphic>
          <a:graphicData uri="http://schemas.openxmlformats.org/drawingml/2006/table">
            <a:tbl>
              <a:tblPr bandRow="1">
                <a:tableStyleId>{5C22544A-7EE6-4342-B048-85BDC9FD1C3A}</a:tableStyleId>
              </a:tblPr>
              <a:tblGrid>
                <a:gridCol w="1473258">
                  <a:extLst>
                    <a:ext uri="{9D8B030D-6E8A-4147-A177-3AD203B41FA5}">
                      <a16:colId xmlns:a16="http://schemas.microsoft.com/office/drawing/2014/main" val="1671532033"/>
                    </a:ext>
                  </a:extLst>
                </a:gridCol>
                <a:gridCol w="1473258">
                  <a:extLst>
                    <a:ext uri="{9D8B030D-6E8A-4147-A177-3AD203B41FA5}">
                      <a16:colId xmlns:a16="http://schemas.microsoft.com/office/drawing/2014/main" val="40418092"/>
                    </a:ext>
                  </a:extLst>
                </a:gridCol>
              </a:tblGrid>
              <a:tr h="231775">
                <a:tc>
                  <a:txBody>
                    <a:bodyPr/>
                    <a:lstStyle/>
                    <a:p>
                      <a:r>
                        <a:rPr lang="en-US" sz="1100" dirty="0"/>
                        <a:t>disable</a:t>
                      </a:r>
                    </a:p>
                  </a:txBody>
                  <a:tcPr marL="57150" marR="57150" marT="28575" marB="28575"/>
                </a:tc>
                <a:tc>
                  <a:txBody>
                    <a:bodyPr/>
                    <a:lstStyle/>
                    <a:p>
                      <a:r>
                        <a:rPr lang="en-US" sz="1100" dirty="0"/>
                        <a:t>require</a:t>
                      </a:r>
                    </a:p>
                  </a:txBody>
                  <a:tcPr marL="57150" marR="57150" marT="28575" marB="28575"/>
                </a:tc>
                <a:extLst>
                  <a:ext uri="{0D108BD9-81ED-4DB2-BD59-A6C34878D82A}">
                    <a16:rowId xmlns:a16="http://schemas.microsoft.com/office/drawing/2014/main" val="3503037927"/>
                  </a:ext>
                </a:extLst>
              </a:tr>
              <a:tr h="231775">
                <a:tc>
                  <a:txBody>
                    <a:bodyPr/>
                    <a:lstStyle/>
                    <a:p>
                      <a:r>
                        <a:rPr lang="en-US" sz="1100" dirty="0"/>
                        <a:t>allow</a:t>
                      </a:r>
                    </a:p>
                  </a:txBody>
                  <a:tcPr marL="57150" marR="57150" marT="28575" marB="28575"/>
                </a:tc>
                <a:tc>
                  <a:txBody>
                    <a:bodyPr/>
                    <a:lstStyle/>
                    <a:p>
                      <a:r>
                        <a:rPr lang="en-US" sz="1100" dirty="0"/>
                        <a:t>verify-ca</a:t>
                      </a:r>
                    </a:p>
                  </a:txBody>
                  <a:tcPr marL="57150" marR="57150" marT="28575" marB="28575"/>
                </a:tc>
                <a:extLst>
                  <a:ext uri="{0D108BD9-81ED-4DB2-BD59-A6C34878D82A}">
                    <a16:rowId xmlns:a16="http://schemas.microsoft.com/office/drawing/2014/main" val="3597579305"/>
                  </a:ext>
                </a:extLst>
              </a:tr>
              <a:tr h="231775">
                <a:tc>
                  <a:txBody>
                    <a:bodyPr/>
                    <a:lstStyle/>
                    <a:p>
                      <a:r>
                        <a:rPr lang="en-US" sz="1100" dirty="0"/>
                        <a:t>prefer</a:t>
                      </a:r>
                    </a:p>
                  </a:txBody>
                  <a:tcPr marL="57150" marR="57150" marT="28575" marB="28575"/>
                </a:tc>
                <a:tc>
                  <a:txBody>
                    <a:bodyPr/>
                    <a:lstStyle/>
                    <a:p>
                      <a:r>
                        <a:rPr lang="en-US" sz="1100" dirty="0"/>
                        <a:t>verify-full</a:t>
                      </a:r>
                    </a:p>
                  </a:txBody>
                  <a:tcPr marL="57150" marR="57150" marT="28575" marB="28575"/>
                </a:tc>
                <a:extLst>
                  <a:ext uri="{0D108BD9-81ED-4DB2-BD59-A6C34878D82A}">
                    <a16:rowId xmlns:a16="http://schemas.microsoft.com/office/drawing/2014/main" val="3496307219"/>
                  </a:ext>
                </a:extLst>
              </a:tr>
            </a:tbl>
          </a:graphicData>
        </a:graphic>
      </p:graphicFrame>
      <p:cxnSp>
        <p:nvCxnSpPr>
          <p:cNvPr id="9" name="Straight Connector 8"/>
          <p:cNvCxnSpPr/>
          <p:nvPr/>
        </p:nvCxnSpPr>
        <p:spPr>
          <a:xfrm>
            <a:off x="699164" y="3086605"/>
            <a:ext cx="714001" cy="0"/>
          </a:xfrm>
          <a:prstGeom prst="line">
            <a:avLst/>
          </a:prstGeom>
          <a:ln w="317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99164" y="2817668"/>
            <a:ext cx="714001" cy="0"/>
          </a:xfrm>
          <a:prstGeom prst="line">
            <a:avLst/>
          </a:prstGeom>
          <a:ln w="317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Oval 10"/>
          <p:cNvSpPr/>
          <p:nvPr/>
        </p:nvSpPr>
        <p:spPr bwMode="auto">
          <a:xfrm>
            <a:off x="635663" y="3183492"/>
            <a:ext cx="714001" cy="359317"/>
          </a:xfrm>
          <a:prstGeom prst="ellipse">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Amazon Ember Regular" panose="020B0603020204020204" pitchFamily="34" charset="0"/>
              <a:cs typeface="Amazon Ember Regular" panose="020B0603020204020204" pitchFamily="34" charset="0"/>
            </a:endParaRPr>
          </a:p>
        </p:txBody>
      </p:sp>
      <p:sp>
        <p:nvSpPr>
          <p:cNvPr id="12" name="Text Placeholder 6"/>
          <p:cNvSpPr txBox="1">
            <a:spLocks/>
          </p:cNvSpPr>
          <p:nvPr/>
        </p:nvSpPr>
        <p:spPr>
          <a:xfrm>
            <a:off x="4567465" y="1409013"/>
            <a:ext cx="4154723" cy="380873"/>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32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4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4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0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0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nSpc>
                <a:spcPct val="0"/>
              </a:lnSpc>
              <a:spcBef>
                <a:spcPts val="1500"/>
              </a:spcBef>
            </a:pPr>
            <a:r>
              <a:rPr lang="en-US" sz="1250" dirty="0">
                <a:latin typeface="Lucida Console" panose="020B0609040504020204" pitchFamily="49" charset="0"/>
              </a:rPr>
              <a:t>psql -h $RDSHOST -p 5432 \</a:t>
            </a:r>
          </a:p>
          <a:p>
            <a:pPr>
              <a:lnSpc>
                <a:spcPct val="0"/>
              </a:lnSpc>
              <a:spcBef>
                <a:spcPts val="1500"/>
              </a:spcBef>
            </a:pPr>
            <a:r>
              <a:rPr lang="en-US" sz="1250" dirty="0">
                <a:latin typeface="Lucida Console" panose="020B0609040504020204" pitchFamily="49" charset="0"/>
              </a:rPr>
              <a:t>    "dbname=postgres user=jim"</a:t>
            </a:r>
          </a:p>
        </p:txBody>
      </p:sp>
      <p:sp>
        <p:nvSpPr>
          <p:cNvPr id="13" name="Text Placeholder 5"/>
          <p:cNvSpPr>
            <a:spLocks noGrp="1"/>
          </p:cNvSpPr>
          <p:nvPr>
            <p:ph type="body" sz="quarter" idx="10"/>
          </p:nvPr>
        </p:nvSpPr>
        <p:spPr>
          <a:xfrm>
            <a:off x="4572871" y="2901485"/>
            <a:ext cx="3940982" cy="627864"/>
          </a:xfrm>
        </p:spPr>
        <p:txBody>
          <a:bodyPr/>
          <a:lstStyle/>
          <a:p>
            <a:r>
              <a:rPr lang="en-US" dirty="0"/>
              <a:t>Default</a:t>
            </a:r>
          </a:p>
        </p:txBody>
      </p:sp>
      <p:sp>
        <p:nvSpPr>
          <p:cNvPr id="14" name="Oval 13"/>
          <p:cNvSpPr/>
          <p:nvPr/>
        </p:nvSpPr>
        <p:spPr bwMode="auto">
          <a:xfrm>
            <a:off x="2123055" y="2644587"/>
            <a:ext cx="714001" cy="359317"/>
          </a:xfrm>
          <a:prstGeom prst="ellipse">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Amazon Ember Regular" panose="020B0603020204020204" pitchFamily="34" charset="0"/>
              <a:cs typeface="Amazon Ember Regular" panose="020B0603020204020204" pitchFamily="34" charset="0"/>
            </a:endParaRPr>
          </a:p>
        </p:txBody>
      </p:sp>
      <p:sp>
        <p:nvSpPr>
          <p:cNvPr id="15" name="Text Placeholder 5"/>
          <p:cNvSpPr>
            <a:spLocks noGrp="1"/>
          </p:cNvSpPr>
          <p:nvPr>
            <p:ph type="body" sz="quarter" idx="10"/>
          </p:nvPr>
        </p:nvSpPr>
        <p:spPr>
          <a:xfrm>
            <a:off x="4567466" y="2882221"/>
            <a:ext cx="3940982" cy="960263"/>
          </a:xfrm>
        </p:spPr>
        <p:txBody>
          <a:bodyPr/>
          <a:lstStyle/>
          <a:p>
            <a:r>
              <a:rPr lang="en-US" dirty="0"/>
              <a:t>Guards against disabling SSL on the server</a:t>
            </a:r>
          </a:p>
        </p:txBody>
      </p:sp>
      <p:sp>
        <p:nvSpPr>
          <p:cNvPr id="17" name="Text Placeholder 6"/>
          <p:cNvSpPr txBox="1">
            <a:spLocks/>
          </p:cNvSpPr>
          <p:nvPr/>
        </p:nvSpPr>
        <p:spPr>
          <a:xfrm>
            <a:off x="4567465" y="1399466"/>
            <a:ext cx="4154723" cy="575157"/>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32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4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4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0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0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nSpc>
                <a:spcPct val="0"/>
              </a:lnSpc>
              <a:spcBef>
                <a:spcPts val="1500"/>
              </a:spcBef>
            </a:pPr>
            <a:r>
              <a:rPr lang="en-US" sz="1250" dirty="0">
                <a:latin typeface="Lucida Console" panose="020B0609040504020204" pitchFamily="49" charset="0"/>
              </a:rPr>
              <a:t>psql -h $RDSHOST -p 5432 \</a:t>
            </a:r>
          </a:p>
          <a:p>
            <a:pPr>
              <a:lnSpc>
                <a:spcPct val="0"/>
              </a:lnSpc>
              <a:spcBef>
                <a:spcPts val="1500"/>
              </a:spcBef>
            </a:pPr>
            <a:r>
              <a:rPr lang="en-US" sz="1250" dirty="0">
                <a:latin typeface="Lucida Console" panose="020B0609040504020204" pitchFamily="49" charset="0"/>
              </a:rPr>
              <a:t>    "dbname=postgres user=jim \</a:t>
            </a:r>
          </a:p>
          <a:p>
            <a:pPr>
              <a:lnSpc>
                <a:spcPct val="0"/>
              </a:lnSpc>
              <a:spcBef>
                <a:spcPts val="1500"/>
              </a:spcBef>
            </a:pPr>
            <a:r>
              <a:rPr lang="en-US" sz="1250" dirty="0">
                <a:latin typeface="Lucida Console" panose="020B0609040504020204" pitchFamily="49" charset="0"/>
              </a:rPr>
              <a:t>    sslmode=require"</a:t>
            </a:r>
          </a:p>
        </p:txBody>
      </p:sp>
      <p:sp>
        <p:nvSpPr>
          <p:cNvPr id="18" name="Oval 17"/>
          <p:cNvSpPr/>
          <p:nvPr/>
        </p:nvSpPr>
        <p:spPr bwMode="auto">
          <a:xfrm>
            <a:off x="2116704" y="2892237"/>
            <a:ext cx="867797" cy="359317"/>
          </a:xfrm>
          <a:prstGeom prst="ellipse">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Amazon Ember Regular" panose="020B0603020204020204" pitchFamily="34" charset="0"/>
              <a:cs typeface="Amazon Ember Regular" panose="020B0603020204020204" pitchFamily="34" charset="0"/>
            </a:endParaRPr>
          </a:p>
        </p:txBody>
      </p:sp>
      <p:sp>
        <p:nvSpPr>
          <p:cNvPr id="19" name="Text Placeholder 5"/>
          <p:cNvSpPr>
            <a:spLocks noGrp="1"/>
          </p:cNvSpPr>
          <p:nvPr>
            <p:ph type="body" sz="quarter" idx="10"/>
          </p:nvPr>
        </p:nvSpPr>
        <p:spPr>
          <a:xfrm>
            <a:off x="4562061" y="2644585"/>
            <a:ext cx="3940982" cy="2249334"/>
          </a:xfrm>
        </p:spPr>
        <p:txBody>
          <a:bodyPr/>
          <a:lstStyle/>
          <a:p>
            <a:r>
              <a:rPr lang="en-US" dirty="0"/>
              <a:t>Checks the certificate is from a known certificate authority</a:t>
            </a:r>
          </a:p>
          <a:p>
            <a:pPr lvl="1"/>
            <a:r>
              <a:rPr lang="en-US" dirty="0"/>
              <a:t>ensures the client is connecting to an RDS server</a:t>
            </a:r>
          </a:p>
        </p:txBody>
      </p:sp>
      <p:sp>
        <p:nvSpPr>
          <p:cNvPr id="20" name="Oval 19"/>
          <p:cNvSpPr/>
          <p:nvPr/>
        </p:nvSpPr>
        <p:spPr bwMode="auto">
          <a:xfrm>
            <a:off x="2097655" y="3152586"/>
            <a:ext cx="1013846" cy="359317"/>
          </a:xfrm>
          <a:prstGeom prst="ellipse">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Amazon Ember Regular" panose="020B0603020204020204" pitchFamily="34" charset="0"/>
              <a:cs typeface="Amazon Ember Regular" panose="020B0603020204020204" pitchFamily="34" charset="0"/>
            </a:endParaRPr>
          </a:p>
        </p:txBody>
      </p:sp>
      <p:sp>
        <p:nvSpPr>
          <p:cNvPr id="21" name="Text Placeholder 5"/>
          <p:cNvSpPr>
            <a:spLocks noGrp="1"/>
          </p:cNvSpPr>
          <p:nvPr>
            <p:ph type="body" sz="quarter" idx="10"/>
          </p:nvPr>
        </p:nvSpPr>
        <p:spPr>
          <a:xfrm>
            <a:off x="4572871" y="2901168"/>
            <a:ext cx="3940982" cy="960263"/>
          </a:xfrm>
        </p:spPr>
        <p:txBody>
          <a:bodyPr/>
          <a:lstStyle/>
          <a:p>
            <a:r>
              <a:rPr lang="en-US" dirty="0"/>
              <a:t>Verifies the host name in addition to the certificate</a:t>
            </a:r>
          </a:p>
        </p:txBody>
      </p:sp>
      <p:sp>
        <p:nvSpPr>
          <p:cNvPr id="22" name="Text Placeholder 6"/>
          <p:cNvSpPr txBox="1">
            <a:spLocks/>
          </p:cNvSpPr>
          <p:nvPr/>
        </p:nvSpPr>
        <p:spPr>
          <a:xfrm>
            <a:off x="4578275" y="1391460"/>
            <a:ext cx="4154723" cy="769441"/>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32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4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4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0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0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nSpc>
                <a:spcPct val="0"/>
              </a:lnSpc>
              <a:spcBef>
                <a:spcPts val="1500"/>
              </a:spcBef>
            </a:pPr>
            <a:r>
              <a:rPr lang="en-US" sz="1250" dirty="0">
                <a:latin typeface="Lucida Console" panose="020B0609040504020204" pitchFamily="49" charset="0"/>
              </a:rPr>
              <a:t>psql -h $RDSHOST -p 5432 \</a:t>
            </a:r>
          </a:p>
          <a:p>
            <a:pPr>
              <a:lnSpc>
                <a:spcPct val="0"/>
              </a:lnSpc>
              <a:spcBef>
                <a:spcPts val="1500"/>
              </a:spcBef>
            </a:pPr>
            <a:r>
              <a:rPr lang="en-US" sz="1250" dirty="0">
                <a:latin typeface="Lucida Console" panose="020B0609040504020204" pitchFamily="49" charset="0"/>
              </a:rPr>
              <a:t>    "dbname=postgres user=jim \</a:t>
            </a:r>
          </a:p>
          <a:p>
            <a:pPr>
              <a:lnSpc>
                <a:spcPct val="0"/>
              </a:lnSpc>
              <a:spcBef>
                <a:spcPts val="1500"/>
              </a:spcBef>
            </a:pPr>
            <a:r>
              <a:rPr lang="en-US" sz="1250" dirty="0">
                <a:latin typeface="Lucida Console" panose="020B0609040504020204" pitchFamily="49" charset="0"/>
              </a:rPr>
              <a:t>    sslrootcert=rds-bundle.pem \</a:t>
            </a:r>
          </a:p>
          <a:p>
            <a:pPr>
              <a:lnSpc>
                <a:spcPct val="0"/>
              </a:lnSpc>
              <a:spcBef>
                <a:spcPts val="1500"/>
              </a:spcBef>
            </a:pPr>
            <a:r>
              <a:rPr lang="en-US" sz="1250" dirty="0">
                <a:latin typeface="Lucida Console" panose="020B0609040504020204" pitchFamily="49" charset="0"/>
              </a:rPr>
              <a:t>    sslmode=verify-ca"</a:t>
            </a:r>
          </a:p>
        </p:txBody>
      </p:sp>
    </p:spTree>
    <p:extLst>
      <p:ext uri="{BB962C8B-B14F-4D97-AF65-F5344CB8AC3E}">
        <p14:creationId xmlns:p14="http://schemas.microsoft.com/office/powerpoint/2010/main" val="1425292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3">
                                            <p:txEl>
                                              <p:pRg st="0" end="0"/>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5">
                                            <p:txEl>
                                              <p:pRg st="0" end="0"/>
                                            </p:txEl>
                                          </p:spTgt>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1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
                                            <p:txEl>
                                              <p:pRg st="0" end="0"/>
                                            </p:txEl>
                                          </p:spTgt>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9">
                                            <p:txEl>
                                              <p:pRg st="1" end="1"/>
                                            </p:txEl>
                                          </p:spTgt>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11" grpId="1" animBg="1"/>
      <p:bldP spid="12" grpId="0"/>
      <p:bldP spid="12" grpId="1"/>
      <p:bldP spid="13" grpId="0" build="p"/>
      <p:bldP spid="13" grpId="1" build="p"/>
      <p:bldP spid="14" grpId="0" animBg="1"/>
      <p:bldP spid="14" grpId="1" animBg="1"/>
      <p:bldP spid="15" grpId="0" build="p"/>
      <p:bldP spid="15" grpId="1" build="p"/>
      <p:bldP spid="17" grpId="0"/>
      <p:bldP spid="17" grpId="1"/>
      <p:bldP spid="18" grpId="0" animBg="1"/>
      <p:bldP spid="18" grpId="1" animBg="1"/>
      <p:bldP spid="19" grpId="0" build="p"/>
      <p:bldP spid="19" grpId="1" build="p"/>
      <p:bldP spid="20" grpId="0" animBg="1"/>
      <p:bldP spid="21" grpId="0" build="p"/>
      <p:bldP spid="22" grpId="0"/>
      <p:bldP spid="2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43581" y="2878207"/>
            <a:ext cx="4286250" cy="1568635"/>
          </a:xfrm>
        </p:spPr>
        <p:txBody>
          <a:bodyPr/>
          <a:lstStyle/>
          <a:p>
            <a:r>
              <a:rPr lang="en-US" dirty="0" err="1"/>
              <a:t>ssl_cipher</a:t>
            </a:r>
            <a:r>
              <a:rPr lang="en-US" dirty="0"/>
              <a:t>()</a:t>
            </a:r>
          </a:p>
          <a:p>
            <a:endParaRPr lang="en-US" dirty="0"/>
          </a:p>
          <a:p>
            <a:endParaRPr lang="en-US" dirty="0"/>
          </a:p>
        </p:txBody>
      </p:sp>
      <p:sp>
        <p:nvSpPr>
          <p:cNvPr id="4" name="Text Placeholder 3"/>
          <p:cNvSpPr>
            <a:spLocks noGrp="1"/>
          </p:cNvSpPr>
          <p:nvPr>
            <p:ph type="body" sz="quarter" idx="11"/>
          </p:nvPr>
        </p:nvSpPr>
        <p:spPr>
          <a:xfrm>
            <a:off x="4657559" y="891882"/>
            <a:ext cx="4286250" cy="1568635"/>
          </a:xfrm>
        </p:spPr>
        <p:txBody>
          <a:bodyPr/>
          <a:lstStyle/>
          <a:p>
            <a:r>
              <a:rPr lang="en-US" dirty="0"/>
              <a:t>Extension  -  </a:t>
            </a:r>
            <a:r>
              <a:rPr lang="en-US" dirty="0" err="1"/>
              <a:t>sslinfo</a:t>
            </a:r>
            <a:endParaRPr lang="en-US" dirty="0"/>
          </a:p>
          <a:p>
            <a:endParaRPr lang="en-US" dirty="0"/>
          </a:p>
          <a:p>
            <a:endParaRPr lang="en-US" dirty="0"/>
          </a:p>
        </p:txBody>
      </p:sp>
      <p:sp>
        <p:nvSpPr>
          <p:cNvPr id="5" name="Title 1"/>
          <p:cNvSpPr txBox="1">
            <a:spLocks/>
          </p:cNvSpPr>
          <p:nvPr/>
        </p:nvSpPr>
        <p:spPr>
          <a:xfrm>
            <a:off x="316707" y="331434"/>
            <a:ext cx="8741403" cy="674749"/>
          </a:xfrm>
          <a:prstGeom prst="rect">
            <a:avLst/>
          </a:prstGeom>
        </p:spPr>
        <p:txBody>
          <a:bodyPr vert="horz" wrap="square" lIns="137160" tIns="109728" rIns="137160" bIns="109728" rtlCol="0" anchor="t">
            <a:noAutofit/>
          </a:bodyPr>
          <a:lstStyle>
            <a:lvl1pPr algn="l" defTabSz="457200" rtl="0" eaLnBrk="1" latinLnBrk="0" hangingPunct="1">
              <a:spcBef>
                <a:spcPct val="0"/>
              </a:spcBef>
              <a:buNone/>
              <a:defRPr lang="en-US" sz="2800" kern="1200" dirty="0">
                <a:solidFill>
                  <a:srgbClr val="0E2735"/>
                </a:solidFill>
                <a:latin typeface="Amazon Ember" panose="02000000000000000000" pitchFamily="2" charset="0"/>
                <a:ea typeface="Amazon Ember" panose="02000000000000000000" pitchFamily="2" charset="0"/>
                <a:cs typeface="+mj-cs"/>
              </a:defRPr>
            </a:lvl1pPr>
          </a:lstStyle>
          <a:p>
            <a:r>
              <a:rPr lang="en-US" sz="2100" dirty="0"/>
              <a:t>Determining the SSL Connection status</a:t>
            </a:r>
          </a:p>
        </p:txBody>
      </p:sp>
      <p:pic>
        <p:nvPicPr>
          <p:cNvPr id="6" name="Picture 5"/>
          <p:cNvPicPr>
            <a:picLocks noChangeAspect="1"/>
          </p:cNvPicPr>
          <p:nvPr/>
        </p:nvPicPr>
        <p:blipFill>
          <a:blip r:embed="rId3"/>
          <a:stretch>
            <a:fillRect/>
          </a:stretch>
        </p:blipFill>
        <p:spPr>
          <a:xfrm>
            <a:off x="364331" y="1450541"/>
            <a:ext cx="3922912" cy="1276128"/>
          </a:xfrm>
          <a:prstGeom prst="rect">
            <a:avLst/>
          </a:prstGeom>
        </p:spPr>
      </p:pic>
      <p:pic>
        <p:nvPicPr>
          <p:cNvPr id="7" name="Picture 6"/>
          <p:cNvPicPr>
            <a:picLocks noChangeAspect="1"/>
          </p:cNvPicPr>
          <p:nvPr/>
        </p:nvPicPr>
        <p:blipFill>
          <a:blip r:embed="rId4"/>
          <a:stretch>
            <a:fillRect/>
          </a:stretch>
        </p:blipFill>
        <p:spPr>
          <a:xfrm>
            <a:off x="4801314" y="1457340"/>
            <a:ext cx="3496866" cy="1269329"/>
          </a:xfrm>
          <a:prstGeom prst="rect">
            <a:avLst/>
          </a:prstGeom>
        </p:spPr>
      </p:pic>
      <p:sp>
        <p:nvSpPr>
          <p:cNvPr id="9" name="Text Placeholder 2"/>
          <p:cNvSpPr txBox="1">
            <a:spLocks/>
          </p:cNvSpPr>
          <p:nvPr/>
        </p:nvSpPr>
        <p:spPr>
          <a:xfrm>
            <a:off x="316706" y="1006183"/>
            <a:ext cx="4286250" cy="920765"/>
          </a:xfrm>
          <a:prstGeom prst="rect">
            <a:avLst/>
          </a:prstGeom>
        </p:spPr>
        <p:txBody>
          <a:bodyPr vert="horz" wrap="square" lIns="137160" tIns="109728" rIns="137160" bIns="109728" rtlCol="0">
            <a:spAutoFit/>
          </a:bodyPr>
          <a:lstStyle>
            <a:lvl1pPr marL="0" indent="0" algn="l" defTabSz="457200" rtl="0" eaLnBrk="1" latinLnBrk="0" hangingPunct="1">
              <a:spcBef>
                <a:spcPct val="20000"/>
              </a:spcBef>
              <a:spcAft>
                <a:spcPts val="667"/>
              </a:spcAft>
              <a:buFont typeface="Arial"/>
              <a:buNone/>
              <a:defRPr lang="en-US" sz="2400" kern="1200" dirty="0">
                <a:solidFill>
                  <a:schemeClr val="tx1"/>
                </a:solidFill>
                <a:latin typeface="Amazon Ember" panose="02000000000000000000" pitchFamily="2" charset="0"/>
                <a:ea typeface="Amazon Ember" panose="02000000000000000000" pitchFamily="2" charset="0"/>
                <a:cs typeface="+mn-cs"/>
              </a:defRPr>
            </a:lvl1pPr>
            <a:lvl2pPr marL="457200" indent="-285750" algn="l" defTabSz="457200" rtl="0" eaLnBrk="1" latinLnBrk="0" hangingPunct="1">
              <a:spcBef>
                <a:spcPct val="20000"/>
              </a:spcBef>
              <a:spcAft>
                <a:spcPts val="667"/>
              </a:spcAft>
              <a:buFont typeface="Arial" panose="020B0604020202020204" pitchFamily="34" charset="0"/>
              <a:buChar char="•"/>
              <a:defRPr lang="en-US" sz="2000" kern="1200" dirty="0">
                <a:solidFill>
                  <a:schemeClr val="tx1"/>
                </a:solidFill>
                <a:latin typeface="Amazon Ember" panose="02000000000000000000" pitchFamily="2" charset="0"/>
                <a:ea typeface="Amazon Ember" panose="02000000000000000000" pitchFamily="2" charset="0"/>
                <a:cs typeface="+mn-cs"/>
              </a:defRPr>
            </a:lvl2pPr>
            <a:lvl3pPr marL="685800" indent="-228600" algn="l" defTabSz="457200" rtl="0" eaLnBrk="1" latinLnBrk="0" hangingPunct="1">
              <a:spcBef>
                <a:spcPct val="20000"/>
              </a:spcBef>
              <a:spcAft>
                <a:spcPts val="667"/>
              </a:spcAft>
              <a:buFont typeface="Arial"/>
              <a:buChar char="•"/>
              <a:defRPr lang="en-US" sz="1600" kern="1200" dirty="0">
                <a:solidFill>
                  <a:schemeClr val="tx1"/>
                </a:solidFill>
                <a:latin typeface="Amazon Ember" panose="02000000000000000000" pitchFamily="2" charset="0"/>
                <a:ea typeface="Amazon Ember" panose="02000000000000000000" pitchFamily="2" charset="0"/>
                <a:cs typeface="+mn-cs"/>
              </a:defRPr>
            </a:lvl3pPr>
            <a:lvl4pPr marL="914400" indent="-228600" algn="l" defTabSz="457200" rtl="0" eaLnBrk="1" latinLnBrk="0" hangingPunct="1">
              <a:spcBef>
                <a:spcPct val="20000"/>
              </a:spcBef>
              <a:spcAft>
                <a:spcPts val="667"/>
              </a:spcAft>
              <a:buFont typeface="Arial"/>
              <a:buChar char="–"/>
              <a:defRPr lang="en-US" sz="1600" kern="1200" dirty="0">
                <a:solidFill>
                  <a:schemeClr val="tx1"/>
                </a:solidFill>
                <a:latin typeface="Amazon Ember" panose="02000000000000000000" pitchFamily="2" charset="0"/>
                <a:ea typeface="Amazon Ember" panose="02000000000000000000" pitchFamily="2" charset="0"/>
                <a:cs typeface="+mn-cs"/>
              </a:defRPr>
            </a:lvl4pPr>
            <a:lvl5pPr marL="1143000" indent="-228600" algn="l" defTabSz="457200" rtl="0" eaLnBrk="1" latinLnBrk="0" hangingPunct="1">
              <a:spcBef>
                <a:spcPct val="20000"/>
              </a:spcBef>
              <a:spcAft>
                <a:spcPts val="667"/>
              </a:spcAft>
              <a:buFont typeface="Arial"/>
              <a:buChar char="»"/>
              <a:defRPr lang="en-US" sz="1600" kern="1200" dirty="0">
                <a:solidFill>
                  <a:schemeClr val="tx1"/>
                </a:solidFill>
                <a:latin typeface="Amazon Ember" panose="02000000000000000000" pitchFamily="2" charset="0"/>
                <a:ea typeface="Amazon Ember" panose="02000000000000000000" pitchFamily="2"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Logon Banner</a:t>
            </a:r>
          </a:p>
          <a:p>
            <a:endParaRPr lang="en-US" sz="1800" dirty="0"/>
          </a:p>
        </p:txBody>
      </p:sp>
      <p:pic>
        <p:nvPicPr>
          <p:cNvPr id="11" name="Picture 10"/>
          <p:cNvPicPr>
            <a:picLocks noChangeAspect="1"/>
          </p:cNvPicPr>
          <p:nvPr/>
        </p:nvPicPr>
        <p:blipFill>
          <a:blip r:embed="rId5"/>
          <a:stretch>
            <a:fillRect/>
          </a:stretch>
        </p:blipFill>
        <p:spPr>
          <a:xfrm>
            <a:off x="2643581" y="3414946"/>
            <a:ext cx="3859055" cy="1174992"/>
          </a:xfrm>
          <a:prstGeom prst="rect">
            <a:avLst/>
          </a:prstGeom>
        </p:spPr>
      </p:pic>
    </p:spTree>
    <p:extLst>
      <p:ext uri="{BB962C8B-B14F-4D97-AF65-F5344CB8AC3E}">
        <p14:creationId xmlns:p14="http://schemas.microsoft.com/office/powerpoint/2010/main" val="66306247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16707" y="331434"/>
            <a:ext cx="8741403" cy="674749"/>
          </a:xfrm>
          <a:prstGeom prst="rect">
            <a:avLst/>
          </a:prstGeom>
        </p:spPr>
        <p:txBody>
          <a:bodyPr vert="horz" wrap="square" lIns="137160" tIns="109728" rIns="137160" bIns="109728" rtlCol="0" anchor="t">
            <a:noAutofit/>
          </a:bodyPr>
          <a:lstStyle>
            <a:lvl1pPr algn="l" defTabSz="457200" rtl="0" eaLnBrk="1" latinLnBrk="0" hangingPunct="1">
              <a:spcBef>
                <a:spcPct val="0"/>
              </a:spcBef>
              <a:buNone/>
              <a:defRPr lang="en-US" sz="2800" kern="1200" dirty="0">
                <a:solidFill>
                  <a:srgbClr val="0E2735"/>
                </a:solidFill>
                <a:latin typeface="Amazon Ember" panose="02000000000000000000" pitchFamily="2" charset="0"/>
                <a:ea typeface="Amazon Ember" panose="02000000000000000000" pitchFamily="2" charset="0"/>
                <a:cs typeface="+mj-cs"/>
              </a:defRPr>
            </a:lvl1pPr>
          </a:lstStyle>
          <a:p>
            <a:r>
              <a:rPr lang="en-US" sz="2100" dirty="0"/>
              <a:t>Query to determining if the application is using SSL</a:t>
            </a:r>
          </a:p>
        </p:txBody>
      </p:sp>
      <p:sp>
        <p:nvSpPr>
          <p:cNvPr id="9" name="Text Placeholder 2"/>
          <p:cNvSpPr txBox="1">
            <a:spLocks/>
          </p:cNvSpPr>
          <p:nvPr/>
        </p:nvSpPr>
        <p:spPr>
          <a:xfrm>
            <a:off x="316706" y="1001380"/>
            <a:ext cx="4286250" cy="782265"/>
          </a:xfrm>
          <a:prstGeom prst="rect">
            <a:avLst/>
          </a:prstGeom>
        </p:spPr>
        <p:txBody>
          <a:bodyPr vert="horz" wrap="square" lIns="137160" tIns="109728" rIns="137160" bIns="109728" rtlCol="0">
            <a:spAutoFit/>
          </a:bodyPr>
          <a:lstStyle>
            <a:lvl1pPr marL="0" indent="0" algn="l" defTabSz="457200" rtl="0" eaLnBrk="1" latinLnBrk="0" hangingPunct="1">
              <a:spcBef>
                <a:spcPct val="20000"/>
              </a:spcBef>
              <a:spcAft>
                <a:spcPts val="667"/>
              </a:spcAft>
              <a:buFont typeface="Arial"/>
              <a:buNone/>
              <a:defRPr lang="en-US" sz="2400" kern="1200" dirty="0">
                <a:solidFill>
                  <a:schemeClr val="tx1"/>
                </a:solidFill>
                <a:latin typeface="Amazon Ember" panose="02000000000000000000" pitchFamily="2" charset="0"/>
                <a:ea typeface="Amazon Ember" panose="02000000000000000000" pitchFamily="2" charset="0"/>
                <a:cs typeface="+mn-cs"/>
              </a:defRPr>
            </a:lvl1pPr>
            <a:lvl2pPr marL="457200" indent="-285750" algn="l" defTabSz="457200" rtl="0" eaLnBrk="1" latinLnBrk="0" hangingPunct="1">
              <a:spcBef>
                <a:spcPct val="20000"/>
              </a:spcBef>
              <a:spcAft>
                <a:spcPts val="667"/>
              </a:spcAft>
              <a:buFont typeface="Arial" panose="020B0604020202020204" pitchFamily="34" charset="0"/>
              <a:buChar char="•"/>
              <a:defRPr lang="en-US" sz="2000" kern="1200" dirty="0">
                <a:solidFill>
                  <a:schemeClr val="tx1"/>
                </a:solidFill>
                <a:latin typeface="Amazon Ember" panose="02000000000000000000" pitchFamily="2" charset="0"/>
                <a:ea typeface="Amazon Ember" panose="02000000000000000000" pitchFamily="2" charset="0"/>
                <a:cs typeface="+mn-cs"/>
              </a:defRPr>
            </a:lvl2pPr>
            <a:lvl3pPr marL="685800" indent="-228600" algn="l" defTabSz="457200" rtl="0" eaLnBrk="1" latinLnBrk="0" hangingPunct="1">
              <a:spcBef>
                <a:spcPct val="20000"/>
              </a:spcBef>
              <a:spcAft>
                <a:spcPts val="667"/>
              </a:spcAft>
              <a:buFont typeface="Arial"/>
              <a:buChar char="•"/>
              <a:defRPr lang="en-US" sz="1600" kern="1200" dirty="0">
                <a:solidFill>
                  <a:schemeClr val="tx1"/>
                </a:solidFill>
                <a:latin typeface="Amazon Ember" panose="02000000000000000000" pitchFamily="2" charset="0"/>
                <a:ea typeface="Amazon Ember" panose="02000000000000000000" pitchFamily="2" charset="0"/>
                <a:cs typeface="+mn-cs"/>
              </a:defRPr>
            </a:lvl3pPr>
            <a:lvl4pPr marL="914400" indent="-228600" algn="l" defTabSz="457200" rtl="0" eaLnBrk="1" latinLnBrk="0" hangingPunct="1">
              <a:spcBef>
                <a:spcPct val="20000"/>
              </a:spcBef>
              <a:spcAft>
                <a:spcPts val="667"/>
              </a:spcAft>
              <a:buFont typeface="Arial"/>
              <a:buChar char="–"/>
              <a:defRPr lang="en-US" sz="1600" kern="1200" dirty="0">
                <a:solidFill>
                  <a:schemeClr val="tx1"/>
                </a:solidFill>
                <a:latin typeface="Amazon Ember" panose="02000000000000000000" pitchFamily="2" charset="0"/>
                <a:ea typeface="Amazon Ember" panose="02000000000000000000" pitchFamily="2" charset="0"/>
                <a:cs typeface="+mn-cs"/>
              </a:defRPr>
            </a:lvl4pPr>
            <a:lvl5pPr marL="1143000" indent="-228600" algn="l" defTabSz="457200" rtl="0" eaLnBrk="1" latinLnBrk="0" hangingPunct="1">
              <a:spcBef>
                <a:spcPct val="20000"/>
              </a:spcBef>
              <a:spcAft>
                <a:spcPts val="667"/>
              </a:spcAft>
              <a:buFont typeface="Arial"/>
              <a:buChar char="»"/>
              <a:defRPr lang="en-US" sz="1600" kern="1200" dirty="0">
                <a:solidFill>
                  <a:schemeClr val="tx1"/>
                </a:solidFill>
                <a:latin typeface="Amazon Ember" panose="02000000000000000000" pitchFamily="2" charset="0"/>
                <a:ea typeface="Amazon Ember" panose="02000000000000000000" pitchFamily="2"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dirty="0"/>
          </a:p>
          <a:p>
            <a:r>
              <a:rPr lang="en-US" sz="1050" dirty="0"/>
              <a:t> </a:t>
            </a:r>
          </a:p>
        </p:txBody>
      </p:sp>
      <p:pic>
        <p:nvPicPr>
          <p:cNvPr id="10" name="Picture 9"/>
          <p:cNvPicPr>
            <a:picLocks noChangeAspect="1"/>
          </p:cNvPicPr>
          <p:nvPr/>
        </p:nvPicPr>
        <p:blipFill>
          <a:blip r:embed="rId2"/>
          <a:stretch>
            <a:fillRect/>
          </a:stretch>
        </p:blipFill>
        <p:spPr>
          <a:xfrm>
            <a:off x="490775" y="1150413"/>
            <a:ext cx="7942719" cy="1638508"/>
          </a:xfrm>
          <a:prstGeom prst="rect">
            <a:avLst/>
          </a:prstGeom>
        </p:spPr>
      </p:pic>
      <p:pic>
        <p:nvPicPr>
          <p:cNvPr id="12" name="Picture 11"/>
          <p:cNvPicPr>
            <a:picLocks noChangeAspect="1"/>
          </p:cNvPicPr>
          <p:nvPr/>
        </p:nvPicPr>
        <p:blipFill>
          <a:blip r:embed="rId3"/>
          <a:stretch>
            <a:fillRect/>
          </a:stretch>
        </p:blipFill>
        <p:spPr>
          <a:xfrm>
            <a:off x="490775" y="2788920"/>
            <a:ext cx="7942719" cy="1366600"/>
          </a:xfrm>
          <a:prstGeom prst="rect">
            <a:avLst/>
          </a:prstGeom>
        </p:spPr>
      </p:pic>
    </p:spTree>
    <p:extLst>
      <p:ext uri="{BB962C8B-B14F-4D97-AF65-F5344CB8AC3E}">
        <p14:creationId xmlns:p14="http://schemas.microsoft.com/office/powerpoint/2010/main" val="84952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400" dirty="0"/>
              <a:t>Database </a:t>
            </a:r>
            <a:r>
              <a:rPr lang="en-US" spc="400" dirty="0" smtClean="0"/>
              <a:t>Authorization in PostgreSQL</a:t>
            </a:r>
            <a:endParaRPr lang="en-US" spc="400" dirty="0"/>
          </a:p>
        </p:txBody>
      </p:sp>
      <p:sp>
        <p:nvSpPr>
          <p:cNvPr id="4" name="Text Placeholder 3"/>
          <p:cNvSpPr>
            <a:spLocks noGrp="1"/>
          </p:cNvSpPr>
          <p:nvPr>
            <p:ph type="body" sz="quarter" idx="10"/>
          </p:nvPr>
        </p:nvSpPr>
        <p:spPr>
          <a:xfrm>
            <a:off x="202407" y="798440"/>
            <a:ext cx="8401132" cy="4704173"/>
          </a:xfrm>
        </p:spPr>
        <p:txBody>
          <a:bodyPr/>
          <a:lstStyle/>
          <a:p>
            <a:pPr marL="171450" indent="-171450" defTabSz="1828796">
              <a:lnSpc>
                <a:spcPct val="120000"/>
              </a:lnSpc>
              <a:spcBef>
                <a:spcPts val="675"/>
              </a:spcBef>
              <a:spcAft>
                <a:spcPts val="0"/>
              </a:spcAft>
              <a:buFont typeface="Arial" panose="020B0604020202020204" pitchFamily="34" charset="0"/>
              <a:buChar char="•"/>
            </a:pPr>
            <a:r>
              <a:rPr lang="en-US" sz="1600" dirty="0" smtClean="0">
                <a:solidFill>
                  <a:schemeClr val="tx1"/>
                </a:solidFill>
                <a:latin typeface="+mj-lt"/>
                <a:ea typeface="Amazon Ember" panose="02000000000000000000" pitchFamily="2" charset="0"/>
                <a:cs typeface="Amazon Ember Light" panose="020B0403020204020204" pitchFamily="34" charset="0"/>
                <a:sym typeface="Amazon Ember"/>
              </a:rPr>
              <a:t>Model</a:t>
            </a:r>
            <a:r>
              <a:rPr lang="en-US" sz="1600" dirty="0">
                <a:solidFill>
                  <a:schemeClr val="tx1"/>
                </a:solidFill>
                <a:latin typeface="+mj-lt"/>
                <a:ea typeface="Amazon Ember Light" panose="020B0403020204020204" pitchFamily="34" charset="0"/>
                <a:cs typeface="Amazon Ember Light" panose="020B0403020204020204" pitchFamily="34" charset="0"/>
                <a:sym typeface="Amazon Ember"/>
              </a:rPr>
              <a:t>: PostgreSQL users and role with resource grants</a:t>
            </a:r>
          </a:p>
          <a:p>
            <a:pPr marL="171450" indent="-171450" defTabSz="1828796">
              <a:lnSpc>
                <a:spcPct val="120000"/>
              </a:lnSpc>
              <a:spcBef>
                <a:spcPts val="675"/>
              </a:spcBef>
              <a:spcAft>
                <a:spcPts val="0"/>
              </a:spcAft>
              <a:buFont typeface="Arial" panose="020B0604020202020204" pitchFamily="34" charset="0"/>
              <a:buChar char="•"/>
            </a:pPr>
            <a:r>
              <a:rPr lang="en-US" sz="1600" dirty="0">
                <a:solidFill>
                  <a:schemeClr val="tx1"/>
                </a:solidFill>
                <a:latin typeface="+mj-lt"/>
                <a:ea typeface="Amazon Ember Light" panose="020B0403020204020204" pitchFamily="34" charset="0"/>
                <a:cs typeface="Amazon Ember Light" panose="020B0403020204020204" pitchFamily="34" charset="0"/>
                <a:sym typeface="Amazon Ember"/>
              </a:rPr>
              <a:t>Users, groups, and roles are the same thing in PostgreSQL, with the only difference being that users have permission to log in by </a:t>
            </a:r>
            <a:r>
              <a:rPr lang="en-US" sz="1600" dirty="0" smtClean="0">
                <a:solidFill>
                  <a:schemeClr val="tx1"/>
                </a:solidFill>
                <a:latin typeface="+mj-lt"/>
                <a:ea typeface="Amazon Ember Light" panose="020B0403020204020204" pitchFamily="34" charset="0"/>
                <a:cs typeface="Amazon Ember Light" panose="020B0403020204020204" pitchFamily="34" charset="0"/>
                <a:sym typeface="Amazon Ember"/>
              </a:rPr>
              <a:t>default</a:t>
            </a:r>
          </a:p>
          <a:p>
            <a:pPr marL="171450" indent="-171450" defTabSz="1828796">
              <a:lnSpc>
                <a:spcPct val="120000"/>
              </a:lnSpc>
              <a:spcBef>
                <a:spcPts val="675"/>
              </a:spcBef>
              <a:spcAft>
                <a:spcPts val="0"/>
              </a:spcAft>
              <a:buFont typeface="Arial" panose="020B0604020202020204" pitchFamily="34" charset="0"/>
              <a:buChar char="•"/>
            </a:pPr>
            <a:endParaRPr lang="en-US" sz="1600" dirty="0">
              <a:solidFill>
                <a:schemeClr val="tx1"/>
              </a:solidFill>
              <a:latin typeface="+mj-lt"/>
              <a:ea typeface="Amazon Ember Light" panose="020B0403020204020204" pitchFamily="34" charset="0"/>
              <a:cs typeface="Amazon Ember Light" panose="020B0403020204020204" pitchFamily="34" charset="0"/>
              <a:sym typeface="Amazon Ember"/>
            </a:endParaRPr>
          </a:p>
          <a:p>
            <a:pPr marL="171450" indent="-171450" defTabSz="1828796">
              <a:lnSpc>
                <a:spcPct val="120000"/>
              </a:lnSpc>
              <a:spcBef>
                <a:spcPts val="675"/>
              </a:spcBef>
              <a:spcAft>
                <a:spcPts val="0"/>
              </a:spcAft>
              <a:buFont typeface="Arial" panose="020B0604020202020204" pitchFamily="34" charset="0"/>
              <a:buChar char="•"/>
            </a:pPr>
            <a:endParaRPr lang="en-US" sz="1600" dirty="0" smtClean="0">
              <a:solidFill>
                <a:schemeClr val="tx1"/>
              </a:solidFill>
              <a:latin typeface="+mj-lt"/>
              <a:ea typeface="Amazon Ember Light" panose="020B0403020204020204" pitchFamily="34" charset="0"/>
              <a:cs typeface="Amazon Ember Light" panose="020B0403020204020204" pitchFamily="34" charset="0"/>
              <a:sym typeface="Amazon Ember"/>
            </a:endParaRPr>
          </a:p>
          <a:p>
            <a:pPr marL="171450" indent="-171450" defTabSz="1828796">
              <a:lnSpc>
                <a:spcPct val="120000"/>
              </a:lnSpc>
              <a:spcBef>
                <a:spcPts val="675"/>
              </a:spcBef>
              <a:spcAft>
                <a:spcPts val="0"/>
              </a:spcAft>
              <a:buFont typeface="Arial" panose="020B0604020202020204" pitchFamily="34" charset="0"/>
              <a:buChar char="•"/>
            </a:pPr>
            <a:endParaRPr lang="en-US" sz="1600" dirty="0">
              <a:solidFill>
                <a:schemeClr val="tx1"/>
              </a:solidFill>
              <a:latin typeface="+mj-lt"/>
              <a:ea typeface="Amazon Ember Light" panose="020B0403020204020204" pitchFamily="34" charset="0"/>
              <a:cs typeface="Amazon Ember Light" panose="020B0403020204020204" pitchFamily="34" charset="0"/>
              <a:sym typeface="Amazon Ember"/>
            </a:endParaRPr>
          </a:p>
          <a:p>
            <a:pPr marL="171450" indent="-171450" defTabSz="1828796">
              <a:lnSpc>
                <a:spcPct val="120000"/>
              </a:lnSpc>
              <a:spcBef>
                <a:spcPts val="675"/>
              </a:spcBef>
              <a:spcAft>
                <a:spcPts val="0"/>
              </a:spcAft>
              <a:buFont typeface="Arial" panose="020B0604020202020204" pitchFamily="34" charset="0"/>
              <a:buChar char="•"/>
            </a:pPr>
            <a:r>
              <a:rPr lang="en-US" sz="1600" dirty="0">
                <a:solidFill>
                  <a:schemeClr val="tx1"/>
                </a:solidFill>
                <a:latin typeface="+mj-lt"/>
                <a:ea typeface="Amazon Ember Light" panose="020B0403020204020204" pitchFamily="34" charset="0"/>
                <a:cs typeface="Amazon Ember Light" panose="020B0403020204020204" pitchFamily="34" charset="0"/>
              </a:rPr>
              <a:t>PostgreSQL handles credentialing using roles. Roles that can log in are called login </a:t>
            </a:r>
            <a:r>
              <a:rPr lang="en-US" sz="1600" dirty="0" smtClean="0">
                <a:solidFill>
                  <a:schemeClr val="tx1"/>
                </a:solidFill>
                <a:latin typeface="+mj-lt"/>
                <a:ea typeface="Amazon Ember Light" panose="020B0403020204020204" pitchFamily="34" charset="0"/>
                <a:cs typeface="Amazon Ember Light" panose="020B0403020204020204" pitchFamily="34" charset="0"/>
              </a:rPr>
              <a:t>roles</a:t>
            </a:r>
          </a:p>
          <a:p>
            <a:pPr marL="171450" indent="-171450" defTabSz="1828796">
              <a:lnSpc>
                <a:spcPct val="120000"/>
              </a:lnSpc>
              <a:spcBef>
                <a:spcPts val="675"/>
              </a:spcBef>
              <a:spcAft>
                <a:spcPts val="0"/>
              </a:spcAft>
              <a:buFont typeface="Arial" panose="020B0604020202020204" pitchFamily="34" charset="0"/>
              <a:buChar char="•"/>
            </a:pPr>
            <a:endParaRPr lang="en-US" sz="1200" dirty="0" smtClean="0">
              <a:solidFill>
                <a:schemeClr val="tx1"/>
              </a:solidFill>
              <a:latin typeface="+mj-lt"/>
              <a:ea typeface="Amazon Ember Light" panose="020B0403020204020204" pitchFamily="34" charset="0"/>
              <a:cs typeface="Amazon Ember Light" panose="020B0403020204020204" pitchFamily="34" charset="0"/>
              <a:sym typeface="Amazon Ember"/>
            </a:endParaRPr>
          </a:p>
          <a:p>
            <a:pPr marL="171450" indent="-171450" defTabSz="1828796">
              <a:lnSpc>
                <a:spcPct val="120000"/>
              </a:lnSpc>
              <a:spcBef>
                <a:spcPts val="675"/>
              </a:spcBef>
              <a:spcAft>
                <a:spcPts val="0"/>
              </a:spcAft>
              <a:buFont typeface="Arial" panose="020B0604020202020204" pitchFamily="34" charset="0"/>
              <a:buChar char="•"/>
            </a:pPr>
            <a:r>
              <a:rPr lang="en-US" sz="1200" dirty="0" smtClean="0">
                <a:solidFill>
                  <a:schemeClr val="tx1"/>
                </a:solidFill>
                <a:latin typeface="+mj-lt"/>
                <a:ea typeface="Amazon Ember Light" panose="020B0403020204020204" pitchFamily="34" charset="0"/>
                <a:cs typeface="Amazon Ember Light" panose="020B0403020204020204" pitchFamily="34" charset="0"/>
                <a:sym typeface="Amazon Ember"/>
              </a:rPr>
              <a:t>Note</a:t>
            </a:r>
            <a:r>
              <a:rPr lang="en-US" sz="1200" dirty="0">
                <a:solidFill>
                  <a:schemeClr val="tx1"/>
                </a:solidFill>
                <a:latin typeface="+mj-lt"/>
                <a:ea typeface="Amazon Ember Light" panose="020B0403020204020204" pitchFamily="34" charset="0"/>
                <a:cs typeface="Amazon Ember Light" panose="020B0403020204020204" pitchFamily="34" charset="0"/>
                <a:sym typeface="Amazon Ember"/>
              </a:rPr>
              <a:t>: </a:t>
            </a:r>
            <a:r>
              <a:rPr lang="en-US" sz="1200" dirty="0">
                <a:solidFill>
                  <a:schemeClr val="tx1"/>
                </a:solidFill>
                <a:latin typeface="+mj-lt"/>
                <a:ea typeface="Amazon Ember Light" panose="020B0403020204020204" pitchFamily="34" charset="0"/>
                <a:cs typeface="Amazon Ember Light" panose="020B0403020204020204" pitchFamily="34" charset="0"/>
              </a:rPr>
              <a:t>Recent versions of PostgreSQL no longer use the terms users and groups. </a:t>
            </a:r>
            <a:r>
              <a:rPr lang="en-US" sz="1200" dirty="0" smtClean="0">
                <a:solidFill>
                  <a:schemeClr val="tx1"/>
                </a:solidFill>
                <a:latin typeface="+mj-lt"/>
                <a:ea typeface="Amazon Ember Light" panose="020B0403020204020204" pitchFamily="34" charset="0"/>
                <a:cs typeface="Amazon Ember Light" panose="020B0403020204020204" pitchFamily="34" charset="0"/>
              </a:rPr>
              <a:t>For </a:t>
            </a:r>
            <a:r>
              <a:rPr lang="en-US" sz="1200" dirty="0">
                <a:solidFill>
                  <a:schemeClr val="tx1"/>
                </a:solidFill>
                <a:latin typeface="+mj-lt"/>
                <a:ea typeface="Amazon Ember Light" panose="020B0403020204020204" pitchFamily="34" charset="0"/>
                <a:cs typeface="Amazon Ember Light" panose="020B0403020204020204" pitchFamily="34" charset="0"/>
              </a:rPr>
              <a:t>backward compatibility, CREATE USER and CREATE GROUP still work in current versions, but shun them and use CREATE ROLE instead.</a:t>
            </a:r>
            <a:endParaRPr lang="en-US" sz="1200" dirty="0">
              <a:solidFill>
                <a:schemeClr val="tx1"/>
              </a:solidFill>
              <a:latin typeface="+mj-lt"/>
              <a:ea typeface="Amazon Ember Light" panose="020B0403020204020204" pitchFamily="34" charset="0"/>
              <a:cs typeface="Amazon Ember Light" panose="020B0403020204020204" pitchFamily="34" charset="0"/>
              <a:sym typeface="Amazon Ember"/>
            </a:endParaRPr>
          </a:p>
          <a:p>
            <a:pPr marL="171450" indent="-171450" defTabSz="1828796">
              <a:lnSpc>
                <a:spcPct val="120000"/>
              </a:lnSpc>
              <a:spcBef>
                <a:spcPts val="675"/>
              </a:spcBef>
              <a:spcAft>
                <a:spcPts val="0"/>
              </a:spcAft>
              <a:buFont typeface="Arial" panose="020B0604020202020204" pitchFamily="34" charset="0"/>
              <a:buChar char="•"/>
            </a:pPr>
            <a:endParaRPr lang="en-US" sz="1600" dirty="0">
              <a:solidFill>
                <a:schemeClr val="tx1"/>
              </a:solidFill>
              <a:latin typeface="+mj-lt"/>
              <a:ea typeface="Amazon Ember Light" panose="020B0403020204020204" pitchFamily="34" charset="0"/>
              <a:cs typeface="Amazon Ember Light" panose="020B0403020204020204" pitchFamily="34" charset="0"/>
              <a:sym typeface="Amazon Ember"/>
            </a:endParaRPr>
          </a:p>
          <a:p>
            <a:pPr marL="171450" lvl="1" indent="-171450" defTabSz="1828796">
              <a:lnSpc>
                <a:spcPct val="120000"/>
              </a:lnSpc>
              <a:spcBef>
                <a:spcPts val="675"/>
              </a:spcBef>
              <a:spcAft>
                <a:spcPts val="0"/>
              </a:spcAft>
              <a:buFont typeface="Arial" panose="020B0604020202020204" pitchFamily="34" charset="0"/>
              <a:buChar char="•"/>
            </a:pPr>
            <a:endParaRPr lang="en-US" sz="1600" dirty="0">
              <a:solidFill>
                <a:schemeClr val="tx1"/>
              </a:solidFill>
              <a:latin typeface="+mj-lt"/>
              <a:ea typeface="Amazon Ember Light" panose="020B0403020204020204" pitchFamily="34" charset="0"/>
              <a:cs typeface="Amazon Ember Light" panose="020B0403020204020204" pitchFamily="34" charset="0"/>
              <a:sym typeface="Amazon Ember"/>
            </a:endParaRPr>
          </a:p>
        </p:txBody>
      </p:sp>
      <p:pic>
        <p:nvPicPr>
          <p:cNvPr id="3" name="Picture 2"/>
          <p:cNvPicPr>
            <a:picLocks noChangeAspect="1"/>
          </p:cNvPicPr>
          <p:nvPr/>
        </p:nvPicPr>
        <p:blipFill>
          <a:blip r:embed="rId3"/>
          <a:stretch>
            <a:fillRect/>
          </a:stretch>
        </p:blipFill>
        <p:spPr>
          <a:xfrm>
            <a:off x="1386652" y="2154043"/>
            <a:ext cx="6010275" cy="933450"/>
          </a:xfrm>
          <a:prstGeom prst="rect">
            <a:avLst/>
          </a:prstGeom>
        </p:spPr>
      </p:pic>
    </p:spTree>
    <p:extLst>
      <p:ext uri="{BB962C8B-B14F-4D97-AF65-F5344CB8AC3E}">
        <p14:creationId xmlns:p14="http://schemas.microsoft.com/office/powerpoint/2010/main" val="336545717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2407" y="798440"/>
            <a:ext cx="8401132" cy="976165"/>
          </a:xfrm>
        </p:spPr>
        <p:txBody>
          <a:bodyPr/>
          <a:lstStyle/>
          <a:p>
            <a:pPr marL="171450" indent="-171450" defTabSz="1828796">
              <a:lnSpc>
                <a:spcPct val="120000"/>
              </a:lnSpc>
              <a:spcBef>
                <a:spcPts val="675"/>
              </a:spcBef>
              <a:spcAft>
                <a:spcPts val="0"/>
              </a:spcAft>
              <a:buFont typeface="Arial" panose="020B0604020202020204" pitchFamily="34" charset="0"/>
              <a:buChar char="•"/>
            </a:pPr>
            <a:endParaRPr lang="en-US" sz="1600" dirty="0">
              <a:solidFill>
                <a:schemeClr val="tx1"/>
              </a:solidFill>
              <a:latin typeface="+mj-lt"/>
              <a:ea typeface="Amazon Ember Light" panose="020B0403020204020204" pitchFamily="34" charset="0"/>
              <a:cs typeface="Amazon Ember Light" panose="020B0403020204020204" pitchFamily="34" charset="0"/>
              <a:sym typeface="Amazon Ember"/>
            </a:endParaRPr>
          </a:p>
          <a:p>
            <a:pPr marL="171450" lvl="1" indent="-171450" defTabSz="1828796">
              <a:lnSpc>
                <a:spcPct val="120000"/>
              </a:lnSpc>
              <a:spcBef>
                <a:spcPts val="675"/>
              </a:spcBef>
              <a:spcAft>
                <a:spcPts val="0"/>
              </a:spcAft>
              <a:buFont typeface="Arial" panose="020B0604020202020204" pitchFamily="34" charset="0"/>
              <a:buChar char="•"/>
            </a:pPr>
            <a:endParaRPr lang="en-US" sz="1600" dirty="0">
              <a:solidFill>
                <a:schemeClr val="tx1"/>
              </a:solidFill>
              <a:latin typeface="+mj-lt"/>
              <a:ea typeface="Amazon Ember Light" panose="020B0403020204020204" pitchFamily="34" charset="0"/>
              <a:cs typeface="Amazon Ember Light" panose="020B0403020204020204" pitchFamily="34" charset="0"/>
              <a:sym typeface="Amazon Ember"/>
            </a:endParaRPr>
          </a:p>
        </p:txBody>
      </p:sp>
      <p:pic>
        <p:nvPicPr>
          <p:cNvPr id="5" name="Picture 4"/>
          <p:cNvPicPr>
            <a:picLocks noChangeAspect="1"/>
          </p:cNvPicPr>
          <p:nvPr/>
        </p:nvPicPr>
        <p:blipFill>
          <a:blip r:embed="rId3"/>
          <a:stretch>
            <a:fillRect/>
          </a:stretch>
        </p:blipFill>
        <p:spPr>
          <a:xfrm>
            <a:off x="909508" y="3046505"/>
            <a:ext cx="3663600" cy="1492024"/>
          </a:xfrm>
          <a:prstGeom prst="rect">
            <a:avLst/>
          </a:prstGeom>
        </p:spPr>
      </p:pic>
      <p:sp>
        <p:nvSpPr>
          <p:cNvPr id="6" name="Text Placeholder 3"/>
          <p:cNvSpPr>
            <a:spLocks noGrp="1"/>
          </p:cNvSpPr>
          <p:nvPr>
            <p:ph type="body" sz="quarter" idx="10"/>
          </p:nvPr>
        </p:nvSpPr>
        <p:spPr>
          <a:xfrm>
            <a:off x="328108" y="2443454"/>
            <a:ext cx="8401132" cy="590931"/>
          </a:xfrm>
        </p:spPr>
        <p:txBody>
          <a:bodyPr/>
          <a:lstStyle/>
          <a:p>
            <a:pPr marL="171450" indent="-171450" defTabSz="1828796">
              <a:lnSpc>
                <a:spcPct val="120000"/>
              </a:lnSpc>
              <a:spcBef>
                <a:spcPts val="675"/>
              </a:spcBef>
              <a:spcAft>
                <a:spcPts val="0"/>
              </a:spcAft>
              <a:buFont typeface="Arial" panose="020B0604020202020204" pitchFamily="34" charset="0"/>
              <a:buChar char="•"/>
            </a:pPr>
            <a:r>
              <a:rPr lang="en-US" sz="1600" dirty="0">
                <a:solidFill>
                  <a:schemeClr val="tx1"/>
                </a:solidFill>
                <a:latin typeface="+mj-lt"/>
                <a:ea typeface="Amazon Ember Light" panose="020B0403020204020204" pitchFamily="34" charset="0"/>
                <a:cs typeface="Amazon Ember Light" panose="020B0403020204020204" pitchFamily="34" charset="0"/>
              </a:rPr>
              <a:t>The recommended approach for setting up fine-grained access control in PostgreSQL</a:t>
            </a:r>
            <a:endParaRPr lang="en-US" sz="1600" dirty="0">
              <a:solidFill>
                <a:schemeClr val="tx1"/>
              </a:solidFill>
              <a:latin typeface="+mj-lt"/>
              <a:ea typeface="Amazon Ember Light" panose="020B0403020204020204" pitchFamily="34" charset="0"/>
              <a:cs typeface="Amazon Ember Light" panose="020B0403020204020204" pitchFamily="34" charset="0"/>
              <a:sym typeface="Amazon Ember"/>
            </a:endParaRPr>
          </a:p>
        </p:txBody>
      </p:sp>
      <p:sp>
        <p:nvSpPr>
          <p:cNvPr id="7" name="Title 1"/>
          <p:cNvSpPr txBox="1">
            <a:spLocks/>
          </p:cNvSpPr>
          <p:nvPr/>
        </p:nvSpPr>
        <p:spPr>
          <a:xfrm>
            <a:off x="202407" y="180210"/>
            <a:ext cx="8741403" cy="674749"/>
          </a:xfrm>
          <a:prstGeom prst="rect">
            <a:avLst/>
          </a:prstGeom>
        </p:spPr>
        <p:txBody>
          <a:bodyPr vert="horz" wrap="square" lIns="182880" tIns="146304" rIns="182880" bIns="146304" rtlCol="0" anchor="t">
            <a:noAutofit/>
          </a:bodyPr>
          <a:lstStyle>
            <a:lvl1pPr algn="l" defTabSz="457200" rtl="0" eaLnBrk="1" latinLnBrk="0" hangingPunct="1">
              <a:spcBef>
                <a:spcPct val="0"/>
              </a:spcBef>
              <a:buNone/>
              <a:defRPr lang="en-US" sz="2800" b="0" i="0" kern="1200" dirty="0">
                <a:solidFill>
                  <a:schemeClr val="bg1"/>
                </a:solidFill>
                <a:latin typeface="Amazon Ember Regular" charset="0"/>
                <a:ea typeface="+mj-ea"/>
                <a:cs typeface="Amazon Ember Regular" charset="0"/>
              </a:defRPr>
            </a:lvl1pPr>
          </a:lstStyle>
          <a:p>
            <a:r>
              <a:rPr lang="en-US" spc="400" dirty="0" smtClean="0">
                <a:solidFill>
                  <a:schemeClr val="tx1"/>
                </a:solidFill>
                <a:latin typeface="+mj-lt"/>
              </a:rPr>
              <a:t>Database Authorization in PostgreSQL</a:t>
            </a:r>
            <a:endParaRPr lang="en-US" spc="400" dirty="0">
              <a:solidFill>
                <a:schemeClr val="tx1"/>
              </a:solidFill>
              <a:latin typeface="+mj-lt"/>
            </a:endParaRPr>
          </a:p>
        </p:txBody>
      </p:sp>
      <p:graphicFrame>
        <p:nvGraphicFramePr>
          <p:cNvPr id="10" name="Table 9"/>
          <p:cNvGraphicFramePr>
            <a:graphicFrameLocks noGrp="1"/>
          </p:cNvGraphicFramePr>
          <p:nvPr>
            <p:extLst>
              <p:ext uri="{D42A27DB-BD31-4B8C-83A1-F6EECF244321}">
                <p14:modId xmlns:p14="http://schemas.microsoft.com/office/powerpoint/2010/main" val="4122855814"/>
              </p:ext>
            </p:extLst>
          </p:nvPr>
        </p:nvGraphicFramePr>
        <p:xfrm>
          <a:off x="710941" y="987079"/>
          <a:ext cx="4812281" cy="1456375"/>
        </p:xfrm>
        <a:graphic>
          <a:graphicData uri="http://schemas.openxmlformats.org/drawingml/2006/table">
            <a:tbl>
              <a:tblPr firstRow="1" bandRow="1">
                <a:tableStyleId>{5C22544A-7EE6-4342-B048-85BDC9FD1C3A}</a:tableStyleId>
              </a:tblPr>
              <a:tblGrid>
                <a:gridCol w="802047">
                  <a:extLst>
                    <a:ext uri="{9D8B030D-6E8A-4147-A177-3AD203B41FA5}">
                      <a16:colId xmlns:a16="http://schemas.microsoft.com/office/drawing/2014/main" val="3366393680"/>
                    </a:ext>
                  </a:extLst>
                </a:gridCol>
                <a:gridCol w="1061344">
                  <a:extLst>
                    <a:ext uri="{9D8B030D-6E8A-4147-A177-3AD203B41FA5}">
                      <a16:colId xmlns:a16="http://schemas.microsoft.com/office/drawing/2014/main" val="194755824"/>
                    </a:ext>
                  </a:extLst>
                </a:gridCol>
                <a:gridCol w="897215">
                  <a:extLst>
                    <a:ext uri="{9D8B030D-6E8A-4147-A177-3AD203B41FA5}">
                      <a16:colId xmlns:a16="http://schemas.microsoft.com/office/drawing/2014/main" val="1364993444"/>
                    </a:ext>
                  </a:extLst>
                </a:gridCol>
                <a:gridCol w="1330562">
                  <a:extLst>
                    <a:ext uri="{9D8B030D-6E8A-4147-A177-3AD203B41FA5}">
                      <a16:colId xmlns:a16="http://schemas.microsoft.com/office/drawing/2014/main" val="1397440350"/>
                    </a:ext>
                  </a:extLst>
                </a:gridCol>
                <a:gridCol w="721113">
                  <a:extLst>
                    <a:ext uri="{9D8B030D-6E8A-4147-A177-3AD203B41FA5}">
                      <a16:colId xmlns:a16="http://schemas.microsoft.com/office/drawing/2014/main" val="928300745"/>
                    </a:ext>
                  </a:extLst>
                </a:gridCol>
              </a:tblGrid>
              <a:tr h="351068">
                <a:tc gridSpan="5">
                  <a:txBody>
                    <a:bodyPr/>
                    <a:lstStyle/>
                    <a:p>
                      <a:pPr algn="ctr"/>
                      <a:r>
                        <a:rPr lang="en-US" dirty="0" smtClean="0"/>
                        <a:t>PostgreSQL</a:t>
                      </a:r>
                      <a:r>
                        <a:rPr lang="en-US" baseline="0" dirty="0" smtClean="0"/>
                        <a:t> Instance</a:t>
                      </a:r>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109402609"/>
                  </a:ext>
                </a:extLst>
              </a:tr>
              <a:tr h="351068">
                <a:tc gridSpan="2">
                  <a:txBody>
                    <a:bodyPr/>
                    <a:lstStyle/>
                    <a:p>
                      <a:pPr algn="ctr"/>
                      <a:r>
                        <a:rPr lang="en-US" sz="800" dirty="0" smtClean="0"/>
                        <a:t>MGMT Database</a:t>
                      </a:r>
                      <a:endParaRPr lang="en-US" sz="800" dirty="0"/>
                    </a:p>
                  </a:txBody>
                  <a:tcPr/>
                </a:tc>
                <a:tc hMerge="1">
                  <a:txBody>
                    <a:bodyPr/>
                    <a:lstStyle/>
                    <a:p>
                      <a:endParaRPr lang="en-US"/>
                    </a:p>
                  </a:txBody>
                  <a:tcPr/>
                </a:tc>
                <a:tc gridSpan="2">
                  <a:txBody>
                    <a:bodyPr/>
                    <a:lstStyle/>
                    <a:p>
                      <a:pPr algn="ctr"/>
                      <a:r>
                        <a:rPr lang="en-US" sz="800" dirty="0" smtClean="0"/>
                        <a:t>FIN Database</a:t>
                      </a:r>
                      <a:endParaRPr lang="en-US" sz="800" dirty="0"/>
                    </a:p>
                  </a:txBody>
                  <a:tcPr/>
                </a:tc>
                <a:tc hMerge="1">
                  <a:txBody>
                    <a:bodyPr/>
                    <a:lstStyle/>
                    <a:p>
                      <a:endParaRPr lang="en-US"/>
                    </a:p>
                  </a:txBody>
                  <a:tcPr/>
                </a:tc>
                <a:tc rowSpan="3">
                  <a:txBody>
                    <a:bodyPr/>
                    <a:lstStyle/>
                    <a:p>
                      <a:pPr algn="ctr"/>
                      <a:r>
                        <a:rPr lang="en-US" sz="1200" dirty="0" smtClean="0"/>
                        <a:t>Users</a:t>
                      </a:r>
                      <a:r>
                        <a:rPr lang="en-US" sz="1200" baseline="0" dirty="0" smtClean="0"/>
                        <a:t> or Roles</a:t>
                      </a:r>
                      <a:endParaRPr lang="en-US" sz="1200" dirty="0"/>
                    </a:p>
                  </a:txBody>
                  <a:tcPr vert="wordArtVert"/>
                </a:tc>
                <a:extLst>
                  <a:ext uri="{0D108BD9-81ED-4DB2-BD59-A6C34878D82A}">
                    <a16:rowId xmlns:a16="http://schemas.microsoft.com/office/drawing/2014/main" val="3340692699"/>
                  </a:ext>
                </a:extLst>
              </a:tr>
              <a:tr h="351068">
                <a:tc>
                  <a:txBody>
                    <a:bodyPr/>
                    <a:lstStyle/>
                    <a:p>
                      <a:pPr algn="ctr"/>
                      <a:r>
                        <a:rPr lang="en-US" sz="800" dirty="0" smtClean="0">
                          <a:solidFill>
                            <a:schemeClr val="bg1"/>
                          </a:solidFill>
                        </a:rPr>
                        <a:t>HR Schema</a:t>
                      </a:r>
                      <a:endParaRPr lang="en-US" sz="800" dirty="0">
                        <a:solidFill>
                          <a:schemeClr val="bg1"/>
                        </a:solidFill>
                      </a:endParaRPr>
                    </a:p>
                  </a:txBody>
                  <a:tcPr>
                    <a:solidFill>
                      <a:schemeClr val="accent1">
                        <a:lumMod val="50000"/>
                      </a:schemeClr>
                    </a:solidFill>
                  </a:tcPr>
                </a:tc>
                <a:tc>
                  <a:txBody>
                    <a:bodyPr/>
                    <a:lstStyle/>
                    <a:p>
                      <a:pPr algn="ctr"/>
                      <a:r>
                        <a:rPr lang="en-US" sz="800" dirty="0" smtClean="0">
                          <a:solidFill>
                            <a:schemeClr val="bg1"/>
                          </a:solidFill>
                        </a:rPr>
                        <a:t>Payroll Schema</a:t>
                      </a:r>
                      <a:endParaRPr lang="en-US" sz="800" dirty="0">
                        <a:solidFill>
                          <a:schemeClr val="bg1"/>
                        </a:solidFill>
                      </a:endParaRPr>
                    </a:p>
                  </a:txBody>
                  <a:tcPr>
                    <a:solidFill>
                      <a:schemeClr val="accent1">
                        <a:lumMod val="50000"/>
                      </a:schemeClr>
                    </a:solidFill>
                  </a:tcPr>
                </a:tc>
                <a:tc>
                  <a:txBody>
                    <a:bodyPr/>
                    <a:lstStyle/>
                    <a:p>
                      <a:pPr algn="ctr"/>
                      <a:r>
                        <a:rPr lang="en-US" sz="800" dirty="0" smtClean="0">
                          <a:solidFill>
                            <a:schemeClr val="bg1"/>
                          </a:solidFill>
                        </a:rPr>
                        <a:t>General Ledge Schema</a:t>
                      </a:r>
                      <a:endParaRPr lang="en-US" sz="800" dirty="0">
                        <a:solidFill>
                          <a:schemeClr val="bg1"/>
                        </a:solidFill>
                      </a:endParaRPr>
                    </a:p>
                  </a:txBody>
                  <a:tcPr>
                    <a:solidFill>
                      <a:schemeClr val="accent1">
                        <a:lumMod val="50000"/>
                      </a:schemeClr>
                    </a:solidFill>
                  </a:tcPr>
                </a:tc>
                <a:tc>
                  <a:txBody>
                    <a:bodyPr/>
                    <a:lstStyle/>
                    <a:p>
                      <a:pPr algn="ctr"/>
                      <a:r>
                        <a:rPr lang="en-US" sz="800" dirty="0" smtClean="0">
                          <a:solidFill>
                            <a:schemeClr val="bg1"/>
                          </a:solidFill>
                        </a:rPr>
                        <a:t>Accounting Schema</a:t>
                      </a:r>
                      <a:endParaRPr lang="en-US" sz="800" dirty="0">
                        <a:solidFill>
                          <a:schemeClr val="bg1"/>
                        </a:solidFill>
                      </a:endParaRPr>
                    </a:p>
                  </a:txBody>
                  <a:tcPr>
                    <a:solidFill>
                      <a:schemeClr val="accent1">
                        <a:lumMod val="50000"/>
                      </a:schemeClr>
                    </a:solidFill>
                  </a:tcPr>
                </a:tc>
                <a:tc vMerge="1">
                  <a:txBody>
                    <a:bodyPr/>
                    <a:lstStyle/>
                    <a:p>
                      <a:endParaRPr lang="en-US" dirty="0"/>
                    </a:p>
                  </a:txBody>
                  <a:tcPr/>
                </a:tc>
                <a:extLst>
                  <a:ext uri="{0D108BD9-81ED-4DB2-BD59-A6C34878D82A}">
                    <a16:rowId xmlns:a16="http://schemas.microsoft.com/office/drawing/2014/main" val="1634977325"/>
                  </a:ext>
                </a:extLst>
              </a:tr>
              <a:tr h="38847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u="none" strike="noStrike" dirty="0" smtClean="0">
                          <a:effectLst/>
                        </a:rPr>
                        <a:t>hr_t1,hr_t2</a:t>
                      </a:r>
                      <a:endParaRPr lang="en-US" sz="8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u="none" strike="noStrike" dirty="0" smtClean="0">
                          <a:effectLst/>
                        </a:rPr>
                        <a:t>pr_t1,pr_t2</a:t>
                      </a:r>
                      <a:endParaRPr lang="en-US" sz="800" b="1" i="0" u="none" strike="noStrike" dirty="0" smtClean="0">
                        <a:solidFill>
                          <a:srgbClr val="FFFFFF"/>
                        </a:solidFill>
                        <a:effectLst/>
                        <a:latin typeface="Calibri" panose="020F0502020204030204" pitchFamily="34" charset="0"/>
                      </a:endParaRPr>
                    </a:p>
                    <a:p>
                      <a:pPr algn="ctr"/>
                      <a:endParaRPr lang="en-US" sz="8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u="none" strike="noStrike" dirty="0" smtClean="0">
                          <a:effectLst/>
                        </a:rPr>
                        <a:t>gl_t1,gl_t2</a:t>
                      </a:r>
                      <a:endParaRPr lang="en-US" sz="800" b="1" i="0" u="none" strike="noStrike" dirty="0" smtClean="0">
                        <a:solidFill>
                          <a:srgbClr val="FFFFFF"/>
                        </a:solidFill>
                        <a:effectLst/>
                        <a:latin typeface="Calibri" panose="020F0502020204030204" pitchFamily="34" charset="0"/>
                      </a:endParaRPr>
                    </a:p>
                    <a:p>
                      <a:pPr algn="ctr"/>
                      <a:endParaRPr lang="en-US" sz="8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u="none" strike="noStrike" dirty="0" smtClean="0">
                          <a:effectLst/>
                        </a:rPr>
                        <a:t>acc_t1,acc_t2</a:t>
                      </a:r>
                      <a:endParaRPr lang="en-US" sz="800" b="1" i="0" u="none" strike="noStrike" dirty="0" smtClean="0">
                        <a:solidFill>
                          <a:srgbClr val="FFFFFF"/>
                        </a:solidFill>
                        <a:effectLst/>
                        <a:latin typeface="Calibri" panose="020F0502020204030204" pitchFamily="34" charset="0"/>
                      </a:endParaRPr>
                    </a:p>
                    <a:p>
                      <a:pPr algn="ctr"/>
                      <a:endParaRPr lang="en-US" sz="800" dirty="0"/>
                    </a:p>
                  </a:txBody>
                  <a:tcPr/>
                </a:tc>
                <a:tc vMerge="1">
                  <a:txBody>
                    <a:bodyPr/>
                    <a:lstStyle/>
                    <a:p>
                      <a:endParaRPr lang="en-US" dirty="0"/>
                    </a:p>
                  </a:txBody>
                  <a:tcPr/>
                </a:tc>
                <a:extLst>
                  <a:ext uri="{0D108BD9-81ED-4DB2-BD59-A6C34878D82A}">
                    <a16:rowId xmlns:a16="http://schemas.microsoft.com/office/drawing/2014/main" val="78875168"/>
                  </a:ext>
                </a:extLst>
              </a:tr>
            </a:tbl>
          </a:graphicData>
        </a:graphic>
      </p:graphicFrame>
      <p:pic>
        <p:nvPicPr>
          <p:cNvPr id="11"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5337" y="121978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664160" y="2012566"/>
            <a:ext cx="22796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mj-lt"/>
                <a:ea typeface="Amazon Ember" panose="020B0603020204020204" pitchFamily="34" charset="0"/>
                <a:cs typeface="Arial" panose="020B0604020202020204" pitchFamily="34" charset="0"/>
              </a:rPr>
              <a:t>AWS Identity and Access Management (IAM)</a:t>
            </a:r>
          </a:p>
        </p:txBody>
      </p:sp>
      <p:sp>
        <p:nvSpPr>
          <p:cNvPr id="13" name="Left-Right Arrow 12"/>
          <p:cNvSpPr/>
          <p:nvPr/>
        </p:nvSpPr>
        <p:spPr>
          <a:xfrm>
            <a:off x="5930136" y="1460522"/>
            <a:ext cx="907725" cy="590847"/>
          </a:xfrm>
          <a:prstGeom prst="leftRightArrow">
            <a:avLst/>
          </a:prstGeom>
          <a:solidFill>
            <a:srgbClr val="FCB64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0"/>
              <a:solidFill>
                <a:schemeClr val="tx1"/>
              </a:solidFill>
              <a:effectLst>
                <a:outerShdw blurRad="38100" dist="25400" dir="5400000" algn="ctr" rotWithShape="0">
                  <a:srgbClr val="6E747A">
                    <a:alpha val="43000"/>
                  </a:srgbClr>
                </a:outerShdw>
              </a:effectLst>
              <a:latin typeface="+mj-lt"/>
            </a:endParaRPr>
          </a:p>
        </p:txBody>
      </p:sp>
      <p:sp>
        <p:nvSpPr>
          <p:cNvPr id="14" name="Rectangle 13"/>
          <p:cNvSpPr/>
          <p:nvPr/>
        </p:nvSpPr>
        <p:spPr>
          <a:xfrm>
            <a:off x="6948275" y="987079"/>
            <a:ext cx="1655264" cy="1482387"/>
          </a:xfrm>
          <a:prstGeom prst="rect">
            <a:avLst/>
          </a:prstGeom>
          <a:solidFill>
            <a:schemeClr val="bg1">
              <a:alpha val="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15" name="Rectangle 14"/>
          <p:cNvSpPr/>
          <p:nvPr/>
        </p:nvSpPr>
        <p:spPr>
          <a:xfrm>
            <a:off x="5140014" y="3139396"/>
            <a:ext cx="3395694" cy="861774"/>
          </a:xfrm>
          <a:prstGeom prst="rect">
            <a:avLst/>
          </a:prstGeom>
        </p:spPr>
        <p:txBody>
          <a:bodyPr wrap="square">
            <a:spAutoFit/>
          </a:bodyPr>
          <a:lstStyle/>
          <a:p>
            <a:r>
              <a:rPr lang="en-US" sz="1600" dirty="0">
                <a:latin typeface="+mj-lt"/>
                <a:ea typeface="Amazon Ember Light" panose="020B0403020204020204" pitchFamily="34" charset="0"/>
                <a:cs typeface="Amazon Ember Light" panose="020B0403020204020204" pitchFamily="34" charset="0"/>
              </a:rPr>
              <a:t>Schemas</a:t>
            </a:r>
            <a:r>
              <a:rPr lang="en-US" dirty="0">
                <a:latin typeface="+mj-lt"/>
              </a:rPr>
              <a:t> </a:t>
            </a:r>
            <a:r>
              <a:rPr lang="en-US" sz="1600" dirty="0">
                <a:latin typeface="+mj-lt"/>
                <a:ea typeface="Amazon Ember Light" panose="020B0403020204020204" pitchFamily="34" charset="0"/>
                <a:cs typeface="Amazon Ember Light" panose="020B0403020204020204" pitchFamily="34" charset="0"/>
              </a:rPr>
              <a:t>organize your </a:t>
            </a:r>
            <a:r>
              <a:rPr lang="en-US" sz="1600" dirty="0" smtClean="0">
                <a:latin typeface="+mj-lt"/>
                <a:ea typeface="Amazon Ember Light" panose="020B0403020204020204" pitchFamily="34" charset="0"/>
                <a:cs typeface="Amazon Ember Light" panose="020B0403020204020204" pitchFamily="34" charset="0"/>
              </a:rPr>
              <a:t>tables </a:t>
            </a:r>
            <a:r>
              <a:rPr lang="en-US" sz="1600" dirty="0">
                <a:latin typeface="+mj-lt"/>
                <a:ea typeface="Amazon Ember Light" panose="020B0403020204020204" pitchFamily="34" charset="0"/>
                <a:cs typeface="Amazon Ember Light" panose="020B0403020204020204" pitchFamily="34" charset="0"/>
              </a:rPr>
              <a:t>into logical </a:t>
            </a:r>
            <a:r>
              <a:rPr lang="en-US" sz="1600" dirty="0" smtClean="0">
                <a:latin typeface="+mj-lt"/>
                <a:ea typeface="Amazon Ember Light" panose="020B0403020204020204" pitchFamily="34" charset="0"/>
                <a:cs typeface="Amazon Ember Light" panose="020B0403020204020204" pitchFamily="34" charset="0"/>
              </a:rPr>
              <a:t>groups. More like a search path</a:t>
            </a:r>
            <a:endParaRPr lang="en-US" sz="1600" dirty="0">
              <a:latin typeface="+mj-lt"/>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58378294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p:cNvSpPr/>
          <p:nvPr/>
        </p:nvSpPr>
        <p:spPr>
          <a:xfrm>
            <a:off x="5487323" y="2462395"/>
            <a:ext cx="1779757" cy="73866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lIns="0" rIns="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Automate &amp; reduce risk with deeply  integrated services</a:t>
            </a:r>
          </a:p>
        </p:txBody>
      </p:sp>
      <p:sp>
        <p:nvSpPr>
          <p:cNvPr id="14" name="Rectangle 13"/>
          <p:cNvSpPr/>
          <p:nvPr/>
        </p:nvSpPr>
        <p:spPr>
          <a:xfrm>
            <a:off x="203039" y="2462395"/>
            <a:ext cx="1663663" cy="95410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lIns="0" rIns="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Inherit global security &amp; compliance </a:t>
            </a:r>
            <a:br>
              <a:rPr lang="en-US" sz="1400" dirty="0">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controls</a:t>
            </a:r>
          </a:p>
        </p:txBody>
      </p:sp>
      <p:sp>
        <p:nvSpPr>
          <p:cNvPr id="15" name="Rectangle 14"/>
          <p:cNvSpPr/>
          <p:nvPr/>
        </p:nvSpPr>
        <p:spPr>
          <a:xfrm>
            <a:off x="3768676" y="2462395"/>
            <a:ext cx="1663665" cy="95410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lIns="0" rIns="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Highest </a:t>
            </a:r>
            <a:br>
              <a:rPr lang="en-US" sz="1400" dirty="0">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standards </a:t>
            </a:r>
            <a:br>
              <a:rPr lang="en-US" sz="1400" dirty="0">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for privacy &amp; data </a:t>
            </a:r>
            <a:br>
              <a:rPr lang="en-US" sz="1400" dirty="0">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security</a:t>
            </a:r>
          </a:p>
        </p:txBody>
      </p:sp>
      <p:sp>
        <p:nvSpPr>
          <p:cNvPr id="22" name="Rectangle 21"/>
          <p:cNvSpPr/>
          <p:nvPr/>
        </p:nvSpPr>
        <p:spPr>
          <a:xfrm>
            <a:off x="7325124" y="2462395"/>
            <a:ext cx="1660602" cy="95410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lIns="0" rIns="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Largest </a:t>
            </a:r>
            <a:br>
              <a:rPr lang="en-US" sz="1400" dirty="0">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ecosystem </a:t>
            </a:r>
            <a:br>
              <a:rPr lang="en-US" sz="1400" dirty="0">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of security </a:t>
            </a:r>
            <a:br>
              <a:rPr lang="en-US" sz="1400" dirty="0">
                <a:latin typeface="Amazon Ember" panose="020B0603020204020204" pitchFamily="34" charset="0"/>
                <a:ea typeface="Amazon Ember" panose="020B0603020204020204" pitchFamily="34" charset="0"/>
                <a:cs typeface="Amazon Ember" panose="020B0603020204020204" pitchFamily="34" charset="0"/>
              </a:rPr>
            </a:br>
            <a:r>
              <a:rPr lang="en-US" sz="1400" dirty="0">
                <a:latin typeface="Amazon Ember" panose="020B0603020204020204" pitchFamily="34" charset="0"/>
                <a:ea typeface="Amazon Ember" panose="020B0603020204020204" pitchFamily="34" charset="0"/>
                <a:cs typeface="Amazon Ember" panose="020B0603020204020204" pitchFamily="34" charset="0"/>
              </a:rPr>
              <a:t>partners &amp; solutions</a:t>
            </a:r>
          </a:p>
        </p:txBody>
      </p:sp>
      <p:sp>
        <p:nvSpPr>
          <p:cNvPr id="24" name="Rectangle 23"/>
          <p:cNvSpPr/>
          <p:nvPr/>
        </p:nvSpPr>
        <p:spPr>
          <a:xfrm>
            <a:off x="1982794" y="2462395"/>
            <a:ext cx="1669790" cy="73866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lIns="91440" rIns="9144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Scale with superior visibility &amp; control</a:t>
            </a:r>
          </a:p>
        </p:txBody>
      </p:sp>
      <p:cxnSp>
        <p:nvCxnSpPr>
          <p:cNvPr id="36" name="Straight Connector 35">
            <a:extLst>
              <a:ext uri="{FF2B5EF4-FFF2-40B4-BE49-F238E27FC236}">
                <a16:creationId xmlns:a16="http://schemas.microsoft.com/office/drawing/2014/main" id="{B44F683D-D1E0-4FFF-A7F8-257391384296}"/>
              </a:ext>
            </a:extLst>
          </p:cNvPr>
          <p:cNvCxnSpPr>
            <a:cxnSpLocks/>
          </p:cNvCxnSpPr>
          <p:nvPr/>
        </p:nvCxnSpPr>
        <p:spPr>
          <a:xfrm>
            <a:off x="1924748" y="1546450"/>
            <a:ext cx="0" cy="219456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6C67DD-6C3D-4CDD-BA1A-23E012ABABC5}"/>
              </a:ext>
            </a:extLst>
          </p:cNvPr>
          <p:cNvCxnSpPr>
            <a:cxnSpLocks/>
          </p:cNvCxnSpPr>
          <p:nvPr/>
        </p:nvCxnSpPr>
        <p:spPr>
          <a:xfrm>
            <a:off x="3710630" y="1546450"/>
            <a:ext cx="0" cy="219456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8272FF-B63F-4448-B470-263EE3481C27}"/>
              </a:ext>
            </a:extLst>
          </p:cNvPr>
          <p:cNvCxnSpPr>
            <a:cxnSpLocks/>
          </p:cNvCxnSpPr>
          <p:nvPr/>
        </p:nvCxnSpPr>
        <p:spPr>
          <a:xfrm>
            <a:off x="5490387" y="1546450"/>
            <a:ext cx="0" cy="219456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13BB78E-5287-499D-B0A2-0BBE0BBB9DD3}"/>
              </a:ext>
            </a:extLst>
          </p:cNvPr>
          <p:cNvCxnSpPr>
            <a:cxnSpLocks/>
          </p:cNvCxnSpPr>
          <p:nvPr/>
        </p:nvCxnSpPr>
        <p:spPr>
          <a:xfrm>
            <a:off x="7267080" y="1546450"/>
            <a:ext cx="0" cy="219456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Infrastructure and services to elevate your security in the cloud</a:t>
            </a:r>
          </a:p>
        </p:txBody>
      </p:sp>
      <p:grpSp>
        <p:nvGrpSpPr>
          <p:cNvPr id="7" name="Graphic 26">
            <a:extLst>
              <a:ext uri="{FF2B5EF4-FFF2-40B4-BE49-F238E27FC236}">
                <a16:creationId xmlns:a16="http://schemas.microsoft.com/office/drawing/2014/main" id="{AD5E27C5-E485-4BB4-9736-EF1F5670DF57}"/>
              </a:ext>
            </a:extLst>
          </p:cNvPr>
          <p:cNvGrpSpPr/>
          <p:nvPr/>
        </p:nvGrpSpPr>
        <p:grpSpPr>
          <a:xfrm>
            <a:off x="7726558" y="1440881"/>
            <a:ext cx="851385" cy="851385"/>
            <a:chOff x="1022613" y="4553630"/>
            <a:chExt cx="643689" cy="643689"/>
          </a:xfrm>
        </p:grpSpPr>
        <p:sp>
          <p:nvSpPr>
            <p:cNvPr id="8" name="Freeform: Shape 7">
              <a:extLst>
                <a:ext uri="{FF2B5EF4-FFF2-40B4-BE49-F238E27FC236}">
                  <a16:creationId xmlns:a16="http://schemas.microsoft.com/office/drawing/2014/main" id="{B23D4EBB-535C-4ED4-B6F6-0BC57215336F}"/>
                </a:ext>
              </a:extLst>
            </p:cNvPr>
            <p:cNvSpPr/>
            <p:nvPr/>
          </p:nvSpPr>
          <p:spPr>
            <a:xfrm>
              <a:off x="1181926" y="4720667"/>
              <a:ext cx="328281" cy="54714"/>
            </a:xfrm>
            <a:custGeom>
              <a:avLst/>
              <a:gdLst>
                <a:gd name="connsiteX0" fmla="*/ 4828 w 328281"/>
                <a:gd name="connsiteY0" fmla="*/ 4828 h 54713"/>
                <a:gd name="connsiteX1" fmla="*/ 70162 w 328281"/>
                <a:gd name="connsiteY1" fmla="*/ 41518 h 54713"/>
                <a:gd name="connsiteX2" fmla="*/ 165750 w 328281"/>
                <a:gd name="connsiteY2" fmla="*/ 49886 h 54713"/>
                <a:gd name="connsiteX3" fmla="*/ 247820 w 328281"/>
                <a:gd name="connsiteY3" fmla="*/ 43771 h 54713"/>
                <a:gd name="connsiteX4" fmla="*/ 326029 w 328281"/>
                <a:gd name="connsiteY4" fmla="*/ 9333 h 5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281" h="54713">
                  <a:moveTo>
                    <a:pt x="4828" y="4828"/>
                  </a:moveTo>
                  <a:cubicBezTo>
                    <a:pt x="4828" y="19954"/>
                    <a:pt x="29610" y="33150"/>
                    <a:pt x="70162" y="41518"/>
                  </a:cubicBezTo>
                  <a:cubicBezTo>
                    <a:pt x="96232" y="46667"/>
                    <a:pt x="129060" y="49886"/>
                    <a:pt x="165750" y="49886"/>
                  </a:cubicBezTo>
                  <a:cubicBezTo>
                    <a:pt x="196325" y="49886"/>
                    <a:pt x="224004" y="47633"/>
                    <a:pt x="247820" y="43771"/>
                  </a:cubicBezTo>
                  <a:cubicBezTo>
                    <a:pt x="291913" y="36690"/>
                    <a:pt x="321201" y="24138"/>
                    <a:pt x="326029" y="9333"/>
                  </a:cubicBezTo>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dirty="0"/>
            </a:p>
          </p:txBody>
        </p:sp>
        <p:sp>
          <p:nvSpPr>
            <p:cNvPr id="9" name="Freeform: Shape 8">
              <a:extLst>
                <a:ext uri="{FF2B5EF4-FFF2-40B4-BE49-F238E27FC236}">
                  <a16:creationId xmlns:a16="http://schemas.microsoft.com/office/drawing/2014/main" id="{EC43113C-FA8F-4F95-8811-7F81AF5A6520}"/>
                </a:ext>
              </a:extLst>
            </p:cNvPr>
            <p:cNvSpPr/>
            <p:nvPr/>
          </p:nvSpPr>
          <p:spPr>
            <a:xfrm>
              <a:off x="1217329" y="4652436"/>
              <a:ext cx="251039" cy="444145"/>
            </a:xfrm>
            <a:custGeom>
              <a:avLst/>
              <a:gdLst>
                <a:gd name="connsiteX0" fmla="*/ 246855 w 251038"/>
                <a:gd name="connsiteY0" fmla="*/ 223038 h 444145"/>
                <a:gd name="connsiteX1" fmla="*/ 125841 w 251038"/>
                <a:gd name="connsiteY1" fmla="*/ 441249 h 444145"/>
                <a:gd name="connsiteX2" fmla="*/ 4828 w 251038"/>
                <a:gd name="connsiteY2" fmla="*/ 223038 h 444145"/>
                <a:gd name="connsiteX3" fmla="*/ 125841 w 251038"/>
                <a:gd name="connsiteY3" fmla="*/ 4828 h 444145"/>
                <a:gd name="connsiteX4" fmla="*/ 246855 w 251038"/>
                <a:gd name="connsiteY4" fmla="*/ 223038 h 44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038" h="444145">
                  <a:moveTo>
                    <a:pt x="246855" y="223038"/>
                  </a:moveTo>
                  <a:cubicBezTo>
                    <a:pt x="246855" y="343553"/>
                    <a:pt x="192675" y="441249"/>
                    <a:pt x="125841" y="441249"/>
                  </a:cubicBezTo>
                  <a:cubicBezTo>
                    <a:pt x="59007" y="441249"/>
                    <a:pt x="4828" y="343553"/>
                    <a:pt x="4828" y="223038"/>
                  </a:cubicBezTo>
                  <a:cubicBezTo>
                    <a:pt x="4828" y="102524"/>
                    <a:pt x="59007" y="4828"/>
                    <a:pt x="125841" y="4828"/>
                  </a:cubicBezTo>
                  <a:cubicBezTo>
                    <a:pt x="192675" y="4828"/>
                    <a:pt x="246855" y="102524"/>
                    <a:pt x="246855" y="223038"/>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dirty="0"/>
            </a:p>
          </p:txBody>
        </p:sp>
        <p:sp>
          <p:nvSpPr>
            <p:cNvPr id="10" name="Freeform: Shape 9">
              <a:extLst>
                <a:ext uri="{FF2B5EF4-FFF2-40B4-BE49-F238E27FC236}">
                  <a16:creationId xmlns:a16="http://schemas.microsoft.com/office/drawing/2014/main" id="{868B5A9F-4D6E-427B-B877-1F6B02E29A76}"/>
                </a:ext>
              </a:extLst>
            </p:cNvPr>
            <p:cNvSpPr/>
            <p:nvPr/>
          </p:nvSpPr>
          <p:spPr>
            <a:xfrm>
              <a:off x="1121097" y="4870647"/>
              <a:ext cx="444145" cy="9655"/>
            </a:xfrm>
            <a:custGeom>
              <a:avLst/>
              <a:gdLst>
                <a:gd name="connsiteX0" fmla="*/ 4828 w 444145"/>
                <a:gd name="connsiteY0" fmla="*/ 4828 h 9655"/>
                <a:gd name="connsiteX1" fmla="*/ 441571 w 444145"/>
                <a:gd name="connsiteY1" fmla="*/ 4828 h 9655"/>
              </a:gdLst>
              <a:ahLst/>
              <a:cxnLst>
                <a:cxn ang="0">
                  <a:pos x="connsiteX0" y="connsiteY0"/>
                </a:cxn>
                <a:cxn ang="0">
                  <a:pos x="connsiteX1" y="connsiteY1"/>
                </a:cxn>
              </a:cxnLst>
              <a:rect l="l" t="t" r="r" b="b"/>
              <a:pathLst>
                <a:path w="444145" h="9655">
                  <a:moveTo>
                    <a:pt x="4828" y="4828"/>
                  </a:moveTo>
                  <a:lnTo>
                    <a:pt x="441571" y="4828"/>
                  </a:lnTo>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dirty="0"/>
            </a:p>
          </p:txBody>
        </p:sp>
        <p:sp>
          <p:nvSpPr>
            <p:cNvPr id="11" name="Freeform: Shape 10">
              <a:extLst>
                <a:ext uri="{FF2B5EF4-FFF2-40B4-BE49-F238E27FC236}">
                  <a16:creationId xmlns:a16="http://schemas.microsoft.com/office/drawing/2014/main" id="{3465F1BA-1DFC-48EF-B1D1-FF0B07412813}"/>
                </a:ext>
              </a:extLst>
            </p:cNvPr>
            <p:cNvSpPr/>
            <p:nvPr/>
          </p:nvSpPr>
          <p:spPr>
            <a:xfrm>
              <a:off x="1178386" y="4978143"/>
              <a:ext cx="328281" cy="51495"/>
            </a:xfrm>
            <a:custGeom>
              <a:avLst/>
              <a:gdLst>
                <a:gd name="connsiteX0" fmla="*/ 4828 w 328281"/>
                <a:gd name="connsiteY0" fmla="*/ 44093 h 51495"/>
                <a:gd name="connsiteX1" fmla="*/ 74024 w 328281"/>
                <a:gd name="connsiteY1" fmla="*/ 12230 h 51495"/>
                <a:gd name="connsiteX2" fmla="*/ 164463 w 328281"/>
                <a:gd name="connsiteY2" fmla="*/ 4828 h 51495"/>
                <a:gd name="connsiteX3" fmla="*/ 250073 w 328281"/>
                <a:gd name="connsiteY3" fmla="*/ 11265 h 51495"/>
                <a:gd name="connsiteX4" fmla="*/ 250073 w 328281"/>
                <a:gd name="connsiteY4" fmla="*/ 11265 h 51495"/>
                <a:gd name="connsiteX5" fmla="*/ 325063 w 328281"/>
                <a:gd name="connsiteY5" fmla="*/ 46989 h 51495"/>
                <a:gd name="connsiteX6" fmla="*/ 325063 w 328281"/>
                <a:gd name="connsiteY6" fmla="*/ 46989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81" h="51495">
                  <a:moveTo>
                    <a:pt x="4828" y="44093"/>
                  </a:moveTo>
                  <a:cubicBezTo>
                    <a:pt x="10621" y="30897"/>
                    <a:pt x="36047" y="19311"/>
                    <a:pt x="74024" y="12230"/>
                  </a:cubicBezTo>
                  <a:cubicBezTo>
                    <a:pt x="99128" y="7402"/>
                    <a:pt x="130025" y="4828"/>
                    <a:pt x="164463" y="4828"/>
                  </a:cubicBezTo>
                  <a:cubicBezTo>
                    <a:pt x="196647" y="4828"/>
                    <a:pt x="225613" y="7081"/>
                    <a:pt x="250073" y="11265"/>
                  </a:cubicBezTo>
                  <a:lnTo>
                    <a:pt x="250073" y="11265"/>
                  </a:lnTo>
                  <a:cubicBezTo>
                    <a:pt x="293522" y="18667"/>
                    <a:pt x="321844" y="31863"/>
                    <a:pt x="325063" y="46989"/>
                  </a:cubicBezTo>
                  <a:lnTo>
                    <a:pt x="325063" y="46989"/>
                  </a:lnTo>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dirty="0"/>
            </a:p>
          </p:txBody>
        </p:sp>
        <p:sp>
          <p:nvSpPr>
            <p:cNvPr id="12" name="Freeform: Shape 11">
              <a:extLst>
                <a:ext uri="{FF2B5EF4-FFF2-40B4-BE49-F238E27FC236}">
                  <a16:creationId xmlns:a16="http://schemas.microsoft.com/office/drawing/2014/main" id="{A95541C0-359D-41CC-8C00-AB0E6F9E0359}"/>
                </a:ext>
              </a:extLst>
            </p:cNvPr>
            <p:cNvSpPr/>
            <p:nvPr/>
          </p:nvSpPr>
          <p:spPr>
            <a:xfrm>
              <a:off x="1121741" y="4652436"/>
              <a:ext cx="444145" cy="444145"/>
            </a:xfrm>
            <a:custGeom>
              <a:avLst/>
              <a:gdLst>
                <a:gd name="connsiteX0" fmla="*/ 441249 w 444145"/>
                <a:gd name="connsiteY0" fmla="*/ 223038 h 444145"/>
                <a:gd name="connsiteX1" fmla="*/ 223038 w 444145"/>
                <a:gd name="connsiteY1" fmla="*/ 441249 h 444145"/>
                <a:gd name="connsiteX2" fmla="*/ 4828 w 444145"/>
                <a:gd name="connsiteY2" fmla="*/ 223038 h 444145"/>
                <a:gd name="connsiteX3" fmla="*/ 223038 w 444145"/>
                <a:gd name="connsiteY3" fmla="*/ 4828 h 444145"/>
                <a:gd name="connsiteX4" fmla="*/ 441249 w 444145"/>
                <a:gd name="connsiteY4" fmla="*/ 223038 h 44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45" h="444145">
                  <a:moveTo>
                    <a:pt x="441249" y="223038"/>
                  </a:moveTo>
                  <a:cubicBezTo>
                    <a:pt x="441249" y="343553"/>
                    <a:pt x="343553" y="441249"/>
                    <a:pt x="223038" y="441249"/>
                  </a:cubicBezTo>
                  <a:cubicBezTo>
                    <a:pt x="102524" y="441249"/>
                    <a:pt x="4828" y="343553"/>
                    <a:pt x="4828" y="223038"/>
                  </a:cubicBezTo>
                  <a:cubicBezTo>
                    <a:pt x="4828" y="102524"/>
                    <a:pt x="102524" y="4828"/>
                    <a:pt x="223038" y="4828"/>
                  </a:cubicBezTo>
                  <a:cubicBezTo>
                    <a:pt x="343553" y="4828"/>
                    <a:pt x="441249" y="102524"/>
                    <a:pt x="441249" y="223038"/>
                  </a:cubicBezTo>
                  <a:close/>
                </a:path>
              </a:pathLst>
            </a:custGeom>
            <a:noFill/>
            <a:ln/>
          </p:spPr>
          <p:style>
            <a:lnRef idx="2">
              <a:schemeClr val="dk1"/>
            </a:lnRef>
            <a:fillRef idx="1">
              <a:schemeClr val="lt1"/>
            </a:fillRef>
            <a:effectRef idx="0">
              <a:schemeClr val="dk1"/>
            </a:effectRef>
            <a:fontRef idx="minor">
              <a:schemeClr val="dk1"/>
            </a:fontRef>
          </p:style>
          <p:txBody>
            <a:bodyPr rtlCol="0" anchor="ctr"/>
            <a:lstStyle/>
            <a:p>
              <a:endParaRPr lang="en-US" dirty="0"/>
            </a:p>
          </p:txBody>
        </p:sp>
        <p:sp>
          <p:nvSpPr>
            <p:cNvPr id="16" name="Freeform: Shape 15">
              <a:extLst>
                <a:ext uri="{FF2B5EF4-FFF2-40B4-BE49-F238E27FC236}">
                  <a16:creationId xmlns:a16="http://schemas.microsoft.com/office/drawing/2014/main" id="{475A8CC7-2CD3-427E-ACA8-3522F2A96E64}"/>
                </a:ext>
              </a:extLst>
            </p:cNvPr>
            <p:cNvSpPr/>
            <p:nvPr/>
          </p:nvSpPr>
          <p:spPr>
            <a:xfrm>
              <a:off x="1339630" y="4657586"/>
              <a:ext cx="9655" cy="434490"/>
            </a:xfrm>
            <a:custGeom>
              <a:avLst/>
              <a:gdLst>
                <a:gd name="connsiteX0" fmla="*/ 4828 w 9655"/>
                <a:gd name="connsiteY0" fmla="*/ 4828 h 434490"/>
                <a:gd name="connsiteX1" fmla="*/ 4828 w 9655"/>
                <a:gd name="connsiteY1" fmla="*/ 430950 h 434490"/>
              </a:gdLst>
              <a:ahLst/>
              <a:cxnLst>
                <a:cxn ang="0">
                  <a:pos x="connsiteX0" y="connsiteY0"/>
                </a:cxn>
                <a:cxn ang="0">
                  <a:pos x="connsiteX1" y="connsiteY1"/>
                </a:cxn>
              </a:cxnLst>
              <a:rect l="l" t="t" r="r" b="b"/>
              <a:pathLst>
                <a:path w="9655" h="434490">
                  <a:moveTo>
                    <a:pt x="4828" y="4828"/>
                  </a:moveTo>
                  <a:lnTo>
                    <a:pt x="4828" y="430950"/>
                  </a:lnTo>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dirty="0"/>
            </a:p>
          </p:txBody>
        </p:sp>
      </p:grpSp>
      <p:grpSp>
        <p:nvGrpSpPr>
          <p:cNvPr id="19" name="Graphic 31">
            <a:extLst>
              <a:ext uri="{FF2B5EF4-FFF2-40B4-BE49-F238E27FC236}">
                <a16:creationId xmlns:a16="http://schemas.microsoft.com/office/drawing/2014/main" id="{6A8823E8-B4B7-4047-B724-5C5F2C0E5B79}"/>
              </a:ext>
            </a:extLst>
          </p:cNvPr>
          <p:cNvGrpSpPr/>
          <p:nvPr/>
        </p:nvGrpSpPr>
        <p:grpSpPr>
          <a:xfrm>
            <a:off x="5901289" y="1449331"/>
            <a:ext cx="971226" cy="971226"/>
            <a:chOff x="6982603" y="4250234"/>
            <a:chExt cx="643689" cy="643689"/>
          </a:xfrm>
        </p:grpSpPr>
        <p:sp>
          <p:nvSpPr>
            <p:cNvPr id="20" name="Freeform: Shape 19">
              <a:extLst>
                <a:ext uri="{FF2B5EF4-FFF2-40B4-BE49-F238E27FC236}">
                  <a16:creationId xmlns:a16="http://schemas.microsoft.com/office/drawing/2014/main" id="{CF067820-73A7-42FC-AB7C-0F1C4B5BB9FB}"/>
                </a:ext>
              </a:extLst>
            </p:cNvPr>
            <p:cNvSpPr/>
            <p:nvPr/>
          </p:nvSpPr>
          <p:spPr>
            <a:xfrm>
              <a:off x="7008994" y="4466835"/>
              <a:ext cx="273568" cy="302534"/>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dirty="0"/>
            </a:p>
          </p:txBody>
        </p:sp>
        <p:sp>
          <p:nvSpPr>
            <p:cNvPr id="21" name="Freeform: Shape 20">
              <a:extLst>
                <a:ext uri="{FF2B5EF4-FFF2-40B4-BE49-F238E27FC236}">
                  <a16:creationId xmlns:a16="http://schemas.microsoft.com/office/drawing/2014/main" id="{5E33FBE2-4824-48E7-A9CF-D0D51D96FB63}"/>
                </a:ext>
              </a:extLst>
            </p:cNvPr>
            <p:cNvSpPr/>
            <p:nvPr/>
          </p:nvSpPr>
          <p:spPr>
            <a:xfrm>
              <a:off x="7097501" y="4555664"/>
              <a:ext cx="106209" cy="125519"/>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dirty="0"/>
            </a:p>
          </p:txBody>
        </p:sp>
        <p:sp>
          <p:nvSpPr>
            <p:cNvPr id="23" name="Freeform: Shape 22">
              <a:extLst>
                <a:ext uri="{FF2B5EF4-FFF2-40B4-BE49-F238E27FC236}">
                  <a16:creationId xmlns:a16="http://schemas.microsoft.com/office/drawing/2014/main" id="{D9573279-1FF0-4FF0-B3B4-58C42AEF803B}"/>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dirty="0"/>
            </a:p>
          </p:txBody>
        </p:sp>
        <p:sp>
          <p:nvSpPr>
            <p:cNvPr id="27" name="Freeform: Shape 26">
              <a:extLst>
                <a:ext uri="{FF2B5EF4-FFF2-40B4-BE49-F238E27FC236}">
                  <a16:creationId xmlns:a16="http://schemas.microsoft.com/office/drawing/2014/main" id="{96390A8D-7ACD-4061-9D99-C3EE3B231B51}"/>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dirty="0"/>
            </a:p>
          </p:txBody>
        </p:sp>
        <p:sp>
          <p:nvSpPr>
            <p:cNvPr id="28" name="Freeform: Shape 27">
              <a:extLst>
                <a:ext uri="{FF2B5EF4-FFF2-40B4-BE49-F238E27FC236}">
                  <a16:creationId xmlns:a16="http://schemas.microsoft.com/office/drawing/2014/main" id="{200A853F-98E4-4A64-A30A-ED605935C29D}"/>
                </a:ext>
              </a:extLst>
            </p:cNvPr>
            <p:cNvSpPr/>
            <p:nvPr/>
          </p:nvSpPr>
          <p:spPr>
            <a:xfrm>
              <a:off x="7188905" y="4565958"/>
              <a:ext cx="399087" cy="109427"/>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dirty="0"/>
            </a:p>
          </p:txBody>
        </p:sp>
        <p:sp>
          <p:nvSpPr>
            <p:cNvPr id="29" name="Freeform: Shape 28">
              <a:extLst>
                <a:ext uri="{FF2B5EF4-FFF2-40B4-BE49-F238E27FC236}">
                  <a16:creationId xmlns:a16="http://schemas.microsoft.com/office/drawing/2014/main" id="{1467BF7F-F9EF-4EF6-8AE7-9A2AA5B70679}"/>
                </a:ext>
              </a:extLst>
            </p:cNvPr>
            <p:cNvSpPr/>
            <p:nvPr/>
          </p:nvSpPr>
          <p:spPr>
            <a:xfrm>
              <a:off x="7137410" y="4598792"/>
              <a:ext cx="41840" cy="41840"/>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dirty="0"/>
            </a:p>
          </p:txBody>
        </p:sp>
        <p:sp>
          <p:nvSpPr>
            <p:cNvPr id="30" name="Freeform: Shape 29">
              <a:extLst>
                <a:ext uri="{FF2B5EF4-FFF2-40B4-BE49-F238E27FC236}">
                  <a16:creationId xmlns:a16="http://schemas.microsoft.com/office/drawing/2014/main" id="{436556B2-89FC-43F2-A928-94513659B5F4}"/>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ln/>
          </p:spPr>
          <p:style>
            <a:lnRef idx="2">
              <a:schemeClr val="dk1"/>
            </a:lnRef>
            <a:fillRef idx="1">
              <a:schemeClr val="lt1"/>
            </a:fillRef>
            <a:effectRef idx="0">
              <a:schemeClr val="dk1"/>
            </a:effectRef>
            <a:fontRef idx="minor">
              <a:schemeClr val="dk1"/>
            </a:fontRef>
          </p:style>
          <p:txBody>
            <a:bodyPr rtlCol="0" anchor="ctr"/>
            <a:lstStyle/>
            <a:p>
              <a:endParaRPr lang="en-US" dirty="0"/>
            </a:p>
          </p:txBody>
        </p:sp>
      </p:grpSp>
      <p:grpSp>
        <p:nvGrpSpPr>
          <p:cNvPr id="3" name="Group 2">
            <a:extLst>
              <a:ext uri="{FF2B5EF4-FFF2-40B4-BE49-F238E27FC236}">
                <a16:creationId xmlns:a16="http://schemas.microsoft.com/office/drawing/2014/main" id="{0649AB38-061A-B141-AC73-BFBCCC683BDC}"/>
              </a:ext>
            </a:extLst>
          </p:cNvPr>
          <p:cNvGrpSpPr/>
          <p:nvPr/>
        </p:nvGrpSpPr>
        <p:grpSpPr>
          <a:xfrm>
            <a:off x="4254549" y="1673533"/>
            <a:ext cx="716594" cy="575624"/>
            <a:chOff x="4254549" y="1673533"/>
            <a:chExt cx="716594" cy="575624"/>
          </a:xfrm>
        </p:grpSpPr>
        <p:sp>
          <p:nvSpPr>
            <p:cNvPr id="43" name="Freeform 5">
              <a:extLst>
                <a:ext uri="{FF2B5EF4-FFF2-40B4-BE49-F238E27FC236}">
                  <a16:creationId xmlns:a16="http://schemas.microsoft.com/office/drawing/2014/main" id="{2647ABD3-4D02-4807-A8E7-CAA5FB3BD0B3}"/>
                </a:ext>
              </a:extLst>
            </p:cNvPr>
            <p:cNvSpPr>
              <a:spLocks/>
            </p:cNvSpPr>
            <p:nvPr/>
          </p:nvSpPr>
          <p:spPr bwMode="auto">
            <a:xfrm>
              <a:off x="4508294" y="1673533"/>
              <a:ext cx="204406" cy="176211"/>
            </a:xfrm>
            <a:custGeom>
              <a:avLst/>
              <a:gdLst>
                <a:gd name="T0" fmla="*/ 1 w 41"/>
                <a:gd name="T1" fmla="*/ 25 h 35"/>
                <a:gd name="T2" fmla="*/ 21 w 41"/>
                <a:gd name="T3" fmla="*/ 0 h 35"/>
                <a:gd name="T4" fmla="*/ 40 w 41"/>
                <a:gd name="T5" fmla="*/ 25 h 35"/>
                <a:gd name="T6" fmla="*/ 40 w 41"/>
                <a:gd name="T7" fmla="*/ 35 h 35"/>
              </a:gdLst>
              <a:ahLst/>
              <a:cxnLst>
                <a:cxn ang="0">
                  <a:pos x="T0" y="T1"/>
                </a:cxn>
                <a:cxn ang="0">
                  <a:pos x="T2" y="T3"/>
                </a:cxn>
                <a:cxn ang="0">
                  <a:pos x="T4" y="T5"/>
                </a:cxn>
                <a:cxn ang="0">
                  <a:pos x="T6" y="T7"/>
                </a:cxn>
              </a:cxnLst>
              <a:rect l="0" t="0" r="r" b="b"/>
              <a:pathLst>
                <a:path w="41" h="35">
                  <a:moveTo>
                    <a:pt x="1" y="25"/>
                  </a:moveTo>
                  <a:cubicBezTo>
                    <a:pt x="1" y="25"/>
                    <a:pt x="0" y="0"/>
                    <a:pt x="21" y="0"/>
                  </a:cubicBezTo>
                  <a:cubicBezTo>
                    <a:pt x="41" y="0"/>
                    <a:pt x="40" y="25"/>
                    <a:pt x="40" y="25"/>
                  </a:cubicBezTo>
                  <a:cubicBezTo>
                    <a:pt x="40" y="35"/>
                    <a:pt x="40" y="35"/>
                    <a:pt x="40" y="35"/>
                  </a:cubicBezTo>
                </a:path>
              </a:pathLst>
            </a:custGeom>
            <a:ln>
              <a:headEnd/>
              <a:tailEn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44" name="Freeform 6">
              <a:extLst>
                <a:ext uri="{FF2B5EF4-FFF2-40B4-BE49-F238E27FC236}">
                  <a16:creationId xmlns:a16="http://schemas.microsoft.com/office/drawing/2014/main" id="{4F81BE2C-BC27-4D42-81B8-C27374BDBD30}"/>
                </a:ext>
              </a:extLst>
            </p:cNvPr>
            <p:cNvSpPr>
              <a:spLocks/>
            </p:cNvSpPr>
            <p:nvPr/>
          </p:nvSpPr>
          <p:spPr bwMode="auto">
            <a:xfrm>
              <a:off x="4477751" y="1859143"/>
              <a:ext cx="270191" cy="220851"/>
            </a:xfrm>
            <a:custGeom>
              <a:avLst/>
              <a:gdLst>
                <a:gd name="T0" fmla="*/ 49 w 54"/>
                <a:gd name="T1" fmla="*/ 44 h 44"/>
                <a:gd name="T2" fmla="*/ 5 w 54"/>
                <a:gd name="T3" fmla="*/ 44 h 44"/>
                <a:gd name="T4" fmla="*/ 0 w 54"/>
                <a:gd name="T5" fmla="*/ 39 h 44"/>
                <a:gd name="T6" fmla="*/ 0 w 54"/>
                <a:gd name="T7" fmla="*/ 5 h 44"/>
                <a:gd name="T8" fmla="*/ 5 w 54"/>
                <a:gd name="T9" fmla="*/ 0 h 44"/>
                <a:gd name="T10" fmla="*/ 49 w 54"/>
                <a:gd name="T11" fmla="*/ 0 h 44"/>
                <a:gd name="T12" fmla="*/ 54 w 54"/>
                <a:gd name="T13" fmla="*/ 5 h 44"/>
                <a:gd name="T14" fmla="*/ 54 w 54"/>
                <a:gd name="T15" fmla="*/ 39 h 44"/>
                <a:gd name="T16" fmla="*/ 49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9" y="44"/>
                  </a:moveTo>
                  <a:cubicBezTo>
                    <a:pt x="5" y="44"/>
                    <a:pt x="5" y="44"/>
                    <a:pt x="5" y="44"/>
                  </a:cubicBezTo>
                  <a:cubicBezTo>
                    <a:pt x="2" y="44"/>
                    <a:pt x="0" y="42"/>
                    <a:pt x="0" y="39"/>
                  </a:cubicBezTo>
                  <a:cubicBezTo>
                    <a:pt x="0" y="5"/>
                    <a:pt x="0" y="5"/>
                    <a:pt x="0" y="5"/>
                  </a:cubicBezTo>
                  <a:cubicBezTo>
                    <a:pt x="0" y="2"/>
                    <a:pt x="2" y="0"/>
                    <a:pt x="5" y="0"/>
                  </a:cubicBezTo>
                  <a:cubicBezTo>
                    <a:pt x="49" y="0"/>
                    <a:pt x="49" y="0"/>
                    <a:pt x="49" y="0"/>
                  </a:cubicBezTo>
                  <a:cubicBezTo>
                    <a:pt x="52" y="0"/>
                    <a:pt x="54" y="2"/>
                    <a:pt x="54" y="5"/>
                  </a:cubicBezTo>
                  <a:cubicBezTo>
                    <a:pt x="54" y="39"/>
                    <a:pt x="54" y="39"/>
                    <a:pt x="54" y="39"/>
                  </a:cubicBezTo>
                  <a:cubicBezTo>
                    <a:pt x="54" y="42"/>
                    <a:pt x="52" y="44"/>
                    <a:pt x="49" y="44"/>
                  </a:cubicBezTo>
                  <a:close/>
                </a:path>
              </a:pathLst>
            </a:custGeom>
            <a:ln>
              <a:headEnd/>
              <a:tailEn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45" name="Line 7">
              <a:extLst>
                <a:ext uri="{FF2B5EF4-FFF2-40B4-BE49-F238E27FC236}">
                  <a16:creationId xmlns:a16="http://schemas.microsoft.com/office/drawing/2014/main" id="{8FC87B80-9F2B-47A0-85FF-554AE35EB3AF}"/>
                </a:ext>
              </a:extLst>
            </p:cNvPr>
            <p:cNvSpPr>
              <a:spLocks noChangeShapeType="1"/>
            </p:cNvSpPr>
            <p:nvPr/>
          </p:nvSpPr>
          <p:spPr bwMode="auto">
            <a:xfrm>
              <a:off x="4614021" y="1948423"/>
              <a:ext cx="0" cy="56388"/>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47" name="Oval 8">
              <a:extLst>
                <a:ext uri="{FF2B5EF4-FFF2-40B4-BE49-F238E27FC236}">
                  <a16:creationId xmlns:a16="http://schemas.microsoft.com/office/drawing/2014/main" id="{038F3F15-BC63-4A98-ACFE-895AD5D7482A}"/>
                </a:ext>
              </a:extLst>
            </p:cNvPr>
            <p:cNvSpPr>
              <a:spLocks noChangeArrowheads="1"/>
            </p:cNvSpPr>
            <p:nvPr/>
          </p:nvSpPr>
          <p:spPr bwMode="auto">
            <a:xfrm>
              <a:off x="4592875" y="1929627"/>
              <a:ext cx="39941" cy="39941"/>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50" name="Oval 9">
              <a:extLst>
                <a:ext uri="{FF2B5EF4-FFF2-40B4-BE49-F238E27FC236}">
                  <a16:creationId xmlns:a16="http://schemas.microsoft.com/office/drawing/2014/main" id="{EB318190-74B9-4865-8D58-6C90C5BD3A18}"/>
                </a:ext>
              </a:extLst>
            </p:cNvPr>
            <p:cNvSpPr>
              <a:spLocks noChangeArrowheads="1"/>
            </p:cNvSpPr>
            <p:nvPr/>
          </p:nvSpPr>
          <p:spPr bwMode="auto">
            <a:xfrm>
              <a:off x="4891260" y="1689980"/>
              <a:ext cx="79883" cy="79883"/>
            </a:xfrm>
            <a:prstGeom prst="ellips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51" name="Oval 10">
              <a:extLst>
                <a:ext uri="{FF2B5EF4-FFF2-40B4-BE49-F238E27FC236}">
                  <a16:creationId xmlns:a16="http://schemas.microsoft.com/office/drawing/2014/main" id="{4541A6F5-47AE-4DEB-A891-F0D7E4735607}"/>
                </a:ext>
              </a:extLst>
            </p:cNvPr>
            <p:cNvSpPr>
              <a:spLocks noChangeArrowheads="1"/>
            </p:cNvSpPr>
            <p:nvPr/>
          </p:nvSpPr>
          <p:spPr bwMode="auto">
            <a:xfrm>
              <a:off x="4891260" y="1929627"/>
              <a:ext cx="79883" cy="79883"/>
            </a:xfrm>
            <a:prstGeom prst="ellips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52" name="Oval 11">
              <a:extLst>
                <a:ext uri="{FF2B5EF4-FFF2-40B4-BE49-F238E27FC236}">
                  <a16:creationId xmlns:a16="http://schemas.microsoft.com/office/drawing/2014/main" id="{1AAE603F-639B-4AE1-B47B-5713A42881F8}"/>
                </a:ext>
              </a:extLst>
            </p:cNvPr>
            <p:cNvSpPr>
              <a:spLocks noChangeArrowheads="1"/>
            </p:cNvSpPr>
            <p:nvPr/>
          </p:nvSpPr>
          <p:spPr bwMode="auto">
            <a:xfrm>
              <a:off x="4891260" y="2169274"/>
              <a:ext cx="79883" cy="79883"/>
            </a:xfrm>
            <a:prstGeom prst="ellips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53" name="Freeform 12">
              <a:extLst>
                <a:ext uri="{FF2B5EF4-FFF2-40B4-BE49-F238E27FC236}">
                  <a16:creationId xmlns:a16="http://schemas.microsoft.com/office/drawing/2014/main" id="{16EF2F13-7CFF-4E18-9381-3C3278258EB1}"/>
                </a:ext>
              </a:extLst>
            </p:cNvPr>
            <p:cNvSpPr>
              <a:spLocks/>
            </p:cNvSpPr>
            <p:nvPr/>
          </p:nvSpPr>
          <p:spPr bwMode="auto">
            <a:xfrm>
              <a:off x="4787883" y="2065897"/>
              <a:ext cx="143319" cy="103378"/>
            </a:xfrm>
            <a:custGeom>
              <a:avLst/>
              <a:gdLst>
                <a:gd name="T0" fmla="*/ 0 w 29"/>
                <a:gd name="T1" fmla="*/ 0 h 21"/>
                <a:gd name="T2" fmla="*/ 20 w 29"/>
                <a:gd name="T3" fmla="*/ 0 h 21"/>
                <a:gd name="T4" fmla="*/ 29 w 29"/>
                <a:gd name="T5" fmla="*/ 7 h 21"/>
                <a:gd name="T6" fmla="*/ 29 w 29"/>
                <a:gd name="T7" fmla="*/ 21 h 21"/>
              </a:gdLst>
              <a:ahLst/>
              <a:cxnLst>
                <a:cxn ang="0">
                  <a:pos x="T0" y="T1"/>
                </a:cxn>
                <a:cxn ang="0">
                  <a:pos x="T2" y="T3"/>
                </a:cxn>
                <a:cxn ang="0">
                  <a:pos x="T4" y="T5"/>
                </a:cxn>
                <a:cxn ang="0">
                  <a:pos x="T6" y="T7"/>
                </a:cxn>
              </a:cxnLst>
              <a:rect l="0" t="0" r="r" b="b"/>
              <a:pathLst>
                <a:path w="29" h="21">
                  <a:moveTo>
                    <a:pt x="0" y="0"/>
                  </a:moveTo>
                  <a:cubicBezTo>
                    <a:pt x="20" y="0"/>
                    <a:pt x="20" y="0"/>
                    <a:pt x="20" y="0"/>
                  </a:cubicBezTo>
                  <a:cubicBezTo>
                    <a:pt x="20" y="0"/>
                    <a:pt x="29" y="0"/>
                    <a:pt x="29" y="7"/>
                  </a:cubicBezTo>
                  <a:cubicBezTo>
                    <a:pt x="29" y="15"/>
                    <a:pt x="29" y="21"/>
                    <a:pt x="29" y="21"/>
                  </a:cubicBezTo>
                </a:path>
              </a:pathLst>
            </a:custGeom>
            <a:ln>
              <a:headEnd/>
              <a:tailEn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54" name="Freeform 13">
              <a:extLst>
                <a:ext uri="{FF2B5EF4-FFF2-40B4-BE49-F238E27FC236}">
                  <a16:creationId xmlns:a16="http://schemas.microsoft.com/office/drawing/2014/main" id="{70253218-01A6-4B5C-A124-A32BA5F365EB}"/>
                </a:ext>
              </a:extLst>
            </p:cNvPr>
            <p:cNvSpPr>
              <a:spLocks/>
            </p:cNvSpPr>
            <p:nvPr/>
          </p:nvSpPr>
          <p:spPr bwMode="auto">
            <a:xfrm>
              <a:off x="4787883" y="1769862"/>
              <a:ext cx="143319" cy="103378"/>
            </a:xfrm>
            <a:custGeom>
              <a:avLst/>
              <a:gdLst>
                <a:gd name="T0" fmla="*/ 0 w 29"/>
                <a:gd name="T1" fmla="*/ 21 h 21"/>
                <a:gd name="T2" fmla="*/ 20 w 29"/>
                <a:gd name="T3" fmla="*/ 21 h 21"/>
                <a:gd name="T4" fmla="*/ 29 w 29"/>
                <a:gd name="T5" fmla="*/ 14 h 21"/>
                <a:gd name="T6" fmla="*/ 29 w 29"/>
                <a:gd name="T7" fmla="*/ 0 h 21"/>
              </a:gdLst>
              <a:ahLst/>
              <a:cxnLst>
                <a:cxn ang="0">
                  <a:pos x="T0" y="T1"/>
                </a:cxn>
                <a:cxn ang="0">
                  <a:pos x="T2" y="T3"/>
                </a:cxn>
                <a:cxn ang="0">
                  <a:pos x="T4" y="T5"/>
                </a:cxn>
                <a:cxn ang="0">
                  <a:pos x="T6" y="T7"/>
                </a:cxn>
              </a:cxnLst>
              <a:rect l="0" t="0" r="r" b="b"/>
              <a:pathLst>
                <a:path w="29" h="21">
                  <a:moveTo>
                    <a:pt x="0" y="21"/>
                  </a:moveTo>
                  <a:cubicBezTo>
                    <a:pt x="20" y="21"/>
                    <a:pt x="20" y="21"/>
                    <a:pt x="20" y="21"/>
                  </a:cubicBezTo>
                  <a:cubicBezTo>
                    <a:pt x="20" y="21"/>
                    <a:pt x="29" y="21"/>
                    <a:pt x="29" y="14"/>
                  </a:cubicBezTo>
                  <a:cubicBezTo>
                    <a:pt x="29" y="7"/>
                    <a:pt x="29" y="0"/>
                    <a:pt x="29" y="0"/>
                  </a:cubicBezTo>
                </a:path>
              </a:pathLst>
            </a:custGeom>
            <a:ln>
              <a:headEnd/>
              <a:tailEn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55" name="Freeform 14">
              <a:extLst>
                <a:ext uri="{FF2B5EF4-FFF2-40B4-BE49-F238E27FC236}">
                  <a16:creationId xmlns:a16="http://schemas.microsoft.com/office/drawing/2014/main" id="{42662B0F-2A66-44C6-AC55-8BD5767BE288}"/>
                </a:ext>
              </a:extLst>
            </p:cNvPr>
            <p:cNvSpPr>
              <a:spLocks/>
            </p:cNvSpPr>
            <p:nvPr/>
          </p:nvSpPr>
          <p:spPr bwMode="auto">
            <a:xfrm>
              <a:off x="4787883" y="2065897"/>
              <a:ext cx="143319" cy="103378"/>
            </a:xfrm>
            <a:custGeom>
              <a:avLst/>
              <a:gdLst>
                <a:gd name="T0" fmla="*/ 0 w 29"/>
                <a:gd name="T1" fmla="*/ 0 h 21"/>
                <a:gd name="T2" fmla="*/ 20 w 29"/>
                <a:gd name="T3" fmla="*/ 0 h 21"/>
                <a:gd name="T4" fmla="*/ 29 w 29"/>
                <a:gd name="T5" fmla="*/ 7 h 21"/>
                <a:gd name="T6" fmla="*/ 29 w 29"/>
                <a:gd name="T7" fmla="*/ 21 h 21"/>
              </a:gdLst>
              <a:ahLst/>
              <a:cxnLst>
                <a:cxn ang="0">
                  <a:pos x="T0" y="T1"/>
                </a:cxn>
                <a:cxn ang="0">
                  <a:pos x="T2" y="T3"/>
                </a:cxn>
                <a:cxn ang="0">
                  <a:pos x="T4" y="T5"/>
                </a:cxn>
                <a:cxn ang="0">
                  <a:pos x="T6" y="T7"/>
                </a:cxn>
              </a:cxnLst>
              <a:rect l="0" t="0" r="r" b="b"/>
              <a:pathLst>
                <a:path w="29" h="21">
                  <a:moveTo>
                    <a:pt x="0" y="0"/>
                  </a:moveTo>
                  <a:cubicBezTo>
                    <a:pt x="20" y="0"/>
                    <a:pt x="20" y="0"/>
                    <a:pt x="20" y="0"/>
                  </a:cubicBezTo>
                  <a:cubicBezTo>
                    <a:pt x="20" y="0"/>
                    <a:pt x="29" y="0"/>
                    <a:pt x="29" y="7"/>
                  </a:cubicBezTo>
                  <a:cubicBezTo>
                    <a:pt x="29" y="15"/>
                    <a:pt x="29" y="21"/>
                    <a:pt x="29" y="21"/>
                  </a:cubicBezTo>
                </a:path>
              </a:pathLst>
            </a:custGeom>
            <a:ln>
              <a:headEnd/>
              <a:tailEn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56" name="Freeform 15">
              <a:extLst>
                <a:ext uri="{FF2B5EF4-FFF2-40B4-BE49-F238E27FC236}">
                  <a16:creationId xmlns:a16="http://schemas.microsoft.com/office/drawing/2014/main" id="{0B06FA7A-016A-46AB-B2F8-31147748163E}"/>
                </a:ext>
              </a:extLst>
            </p:cNvPr>
            <p:cNvSpPr>
              <a:spLocks/>
            </p:cNvSpPr>
            <p:nvPr/>
          </p:nvSpPr>
          <p:spPr bwMode="auto">
            <a:xfrm>
              <a:off x="4787883" y="1769862"/>
              <a:ext cx="143319" cy="103378"/>
            </a:xfrm>
            <a:custGeom>
              <a:avLst/>
              <a:gdLst>
                <a:gd name="T0" fmla="*/ 0 w 29"/>
                <a:gd name="T1" fmla="*/ 21 h 21"/>
                <a:gd name="T2" fmla="*/ 20 w 29"/>
                <a:gd name="T3" fmla="*/ 21 h 21"/>
                <a:gd name="T4" fmla="*/ 29 w 29"/>
                <a:gd name="T5" fmla="*/ 14 h 21"/>
                <a:gd name="T6" fmla="*/ 29 w 29"/>
                <a:gd name="T7" fmla="*/ 0 h 21"/>
              </a:gdLst>
              <a:ahLst/>
              <a:cxnLst>
                <a:cxn ang="0">
                  <a:pos x="T0" y="T1"/>
                </a:cxn>
                <a:cxn ang="0">
                  <a:pos x="T2" y="T3"/>
                </a:cxn>
                <a:cxn ang="0">
                  <a:pos x="T4" y="T5"/>
                </a:cxn>
                <a:cxn ang="0">
                  <a:pos x="T6" y="T7"/>
                </a:cxn>
              </a:cxnLst>
              <a:rect l="0" t="0" r="r" b="b"/>
              <a:pathLst>
                <a:path w="29" h="21">
                  <a:moveTo>
                    <a:pt x="0" y="21"/>
                  </a:moveTo>
                  <a:cubicBezTo>
                    <a:pt x="20" y="21"/>
                    <a:pt x="20" y="21"/>
                    <a:pt x="20" y="21"/>
                  </a:cubicBezTo>
                  <a:cubicBezTo>
                    <a:pt x="20" y="21"/>
                    <a:pt x="29" y="21"/>
                    <a:pt x="29" y="14"/>
                  </a:cubicBezTo>
                  <a:cubicBezTo>
                    <a:pt x="29" y="7"/>
                    <a:pt x="29" y="0"/>
                    <a:pt x="29" y="0"/>
                  </a:cubicBezTo>
                </a:path>
              </a:pathLst>
            </a:custGeom>
            <a:ln>
              <a:headEnd/>
              <a:tailEn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57" name="Line 16">
              <a:extLst>
                <a:ext uri="{FF2B5EF4-FFF2-40B4-BE49-F238E27FC236}">
                  <a16:creationId xmlns:a16="http://schemas.microsoft.com/office/drawing/2014/main" id="{9956F6BC-4F3C-4323-AC7E-E2BB2E846F07}"/>
                </a:ext>
              </a:extLst>
            </p:cNvPr>
            <p:cNvSpPr>
              <a:spLocks noChangeShapeType="1"/>
            </p:cNvSpPr>
            <p:nvPr/>
          </p:nvSpPr>
          <p:spPr bwMode="auto">
            <a:xfrm>
              <a:off x="4792582" y="1969568"/>
              <a:ext cx="95296" cy="0"/>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58" name="Oval 17">
              <a:extLst>
                <a:ext uri="{FF2B5EF4-FFF2-40B4-BE49-F238E27FC236}">
                  <a16:creationId xmlns:a16="http://schemas.microsoft.com/office/drawing/2014/main" id="{B3749CBE-121F-406C-8F92-0410FFB84334}"/>
                </a:ext>
              </a:extLst>
            </p:cNvPr>
            <p:cNvSpPr>
              <a:spLocks noChangeArrowheads="1"/>
            </p:cNvSpPr>
            <p:nvPr/>
          </p:nvSpPr>
          <p:spPr bwMode="auto">
            <a:xfrm>
              <a:off x="4254549" y="1689980"/>
              <a:ext cx="79883" cy="79883"/>
            </a:xfrm>
            <a:prstGeom prst="ellips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59" name="Oval 18">
              <a:extLst>
                <a:ext uri="{FF2B5EF4-FFF2-40B4-BE49-F238E27FC236}">
                  <a16:creationId xmlns:a16="http://schemas.microsoft.com/office/drawing/2014/main" id="{09B3A117-FAD4-4E09-98B4-8F9D4937ACD1}"/>
                </a:ext>
              </a:extLst>
            </p:cNvPr>
            <p:cNvSpPr>
              <a:spLocks noChangeArrowheads="1"/>
            </p:cNvSpPr>
            <p:nvPr/>
          </p:nvSpPr>
          <p:spPr bwMode="auto">
            <a:xfrm>
              <a:off x="4254549" y="1929627"/>
              <a:ext cx="79883" cy="79883"/>
            </a:xfrm>
            <a:prstGeom prst="ellips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60" name="Oval 19">
              <a:extLst>
                <a:ext uri="{FF2B5EF4-FFF2-40B4-BE49-F238E27FC236}">
                  <a16:creationId xmlns:a16="http://schemas.microsoft.com/office/drawing/2014/main" id="{EAAC9AC5-57A8-4A01-B47D-3950126C90EB}"/>
                </a:ext>
              </a:extLst>
            </p:cNvPr>
            <p:cNvSpPr>
              <a:spLocks noChangeArrowheads="1"/>
            </p:cNvSpPr>
            <p:nvPr/>
          </p:nvSpPr>
          <p:spPr bwMode="auto">
            <a:xfrm>
              <a:off x="4254549" y="2169274"/>
              <a:ext cx="79883" cy="79883"/>
            </a:xfrm>
            <a:prstGeom prst="ellips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61" name="Freeform 20">
              <a:extLst>
                <a:ext uri="{FF2B5EF4-FFF2-40B4-BE49-F238E27FC236}">
                  <a16:creationId xmlns:a16="http://schemas.microsoft.com/office/drawing/2014/main" id="{F512B7CC-0A0C-4880-A0A9-CD4CF566D9D5}"/>
                </a:ext>
              </a:extLst>
            </p:cNvPr>
            <p:cNvSpPr>
              <a:spLocks/>
            </p:cNvSpPr>
            <p:nvPr/>
          </p:nvSpPr>
          <p:spPr bwMode="auto">
            <a:xfrm>
              <a:off x="4294490" y="2065897"/>
              <a:ext cx="150367" cy="103378"/>
            </a:xfrm>
            <a:custGeom>
              <a:avLst/>
              <a:gdLst>
                <a:gd name="T0" fmla="*/ 30 w 30"/>
                <a:gd name="T1" fmla="*/ 0 h 21"/>
                <a:gd name="T2" fmla="*/ 9 w 30"/>
                <a:gd name="T3" fmla="*/ 0 h 21"/>
                <a:gd name="T4" fmla="*/ 1 w 30"/>
                <a:gd name="T5" fmla="*/ 7 h 21"/>
                <a:gd name="T6" fmla="*/ 1 w 30"/>
                <a:gd name="T7" fmla="*/ 21 h 21"/>
              </a:gdLst>
              <a:ahLst/>
              <a:cxnLst>
                <a:cxn ang="0">
                  <a:pos x="T0" y="T1"/>
                </a:cxn>
                <a:cxn ang="0">
                  <a:pos x="T2" y="T3"/>
                </a:cxn>
                <a:cxn ang="0">
                  <a:pos x="T4" y="T5"/>
                </a:cxn>
                <a:cxn ang="0">
                  <a:pos x="T6" y="T7"/>
                </a:cxn>
              </a:cxnLst>
              <a:rect l="0" t="0" r="r" b="b"/>
              <a:pathLst>
                <a:path w="30" h="21">
                  <a:moveTo>
                    <a:pt x="30" y="0"/>
                  </a:moveTo>
                  <a:cubicBezTo>
                    <a:pt x="9" y="0"/>
                    <a:pt x="9" y="0"/>
                    <a:pt x="9" y="0"/>
                  </a:cubicBezTo>
                  <a:cubicBezTo>
                    <a:pt x="9" y="0"/>
                    <a:pt x="1" y="0"/>
                    <a:pt x="1" y="7"/>
                  </a:cubicBezTo>
                  <a:cubicBezTo>
                    <a:pt x="0" y="15"/>
                    <a:pt x="1" y="21"/>
                    <a:pt x="1" y="21"/>
                  </a:cubicBezTo>
                </a:path>
              </a:pathLst>
            </a:custGeom>
            <a:ln>
              <a:headEnd/>
              <a:tailEn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62" name="Freeform 21">
              <a:extLst>
                <a:ext uri="{FF2B5EF4-FFF2-40B4-BE49-F238E27FC236}">
                  <a16:creationId xmlns:a16="http://schemas.microsoft.com/office/drawing/2014/main" id="{7591E16D-80EC-4F5C-B8F8-5D8A29E1A508}"/>
                </a:ext>
              </a:extLst>
            </p:cNvPr>
            <p:cNvSpPr>
              <a:spLocks/>
            </p:cNvSpPr>
            <p:nvPr/>
          </p:nvSpPr>
          <p:spPr bwMode="auto">
            <a:xfrm>
              <a:off x="4294490" y="1769862"/>
              <a:ext cx="150367" cy="103378"/>
            </a:xfrm>
            <a:custGeom>
              <a:avLst/>
              <a:gdLst>
                <a:gd name="T0" fmla="*/ 30 w 30"/>
                <a:gd name="T1" fmla="*/ 21 h 21"/>
                <a:gd name="T2" fmla="*/ 9 w 30"/>
                <a:gd name="T3" fmla="*/ 21 h 21"/>
                <a:gd name="T4" fmla="*/ 1 w 30"/>
                <a:gd name="T5" fmla="*/ 14 h 21"/>
                <a:gd name="T6" fmla="*/ 1 w 30"/>
                <a:gd name="T7" fmla="*/ 0 h 21"/>
              </a:gdLst>
              <a:ahLst/>
              <a:cxnLst>
                <a:cxn ang="0">
                  <a:pos x="T0" y="T1"/>
                </a:cxn>
                <a:cxn ang="0">
                  <a:pos x="T2" y="T3"/>
                </a:cxn>
                <a:cxn ang="0">
                  <a:pos x="T4" y="T5"/>
                </a:cxn>
                <a:cxn ang="0">
                  <a:pos x="T6" y="T7"/>
                </a:cxn>
              </a:cxnLst>
              <a:rect l="0" t="0" r="r" b="b"/>
              <a:pathLst>
                <a:path w="30" h="21">
                  <a:moveTo>
                    <a:pt x="30" y="21"/>
                  </a:moveTo>
                  <a:cubicBezTo>
                    <a:pt x="9" y="21"/>
                    <a:pt x="9" y="21"/>
                    <a:pt x="9" y="21"/>
                  </a:cubicBezTo>
                  <a:cubicBezTo>
                    <a:pt x="9" y="21"/>
                    <a:pt x="1" y="21"/>
                    <a:pt x="1" y="14"/>
                  </a:cubicBezTo>
                  <a:cubicBezTo>
                    <a:pt x="0" y="7"/>
                    <a:pt x="1" y="0"/>
                    <a:pt x="1" y="0"/>
                  </a:cubicBezTo>
                </a:path>
              </a:pathLst>
            </a:custGeom>
            <a:ln>
              <a:headEnd/>
              <a:tailEn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63" name="Line 22">
              <a:extLst>
                <a:ext uri="{FF2B5EF4-FFF2-40B4-BE49-F238E27FC236}">
                  <a16:creationId xmlns:a16="http://schemas.microsoft.com/office/drawing/2014/main" id="{9C43ECBB-229E-4C60-A3E5-661CEE3E9E51}"/>
                </a:ext>
              </a:extLst>
            </p:cNvPr>
            <p:cNvSpPr>
              <a:spLocks noChangeShapeType="1"/>
            </p:cNvSpPr>
            <p:nvPr/>
          </p:nvSpPr>
          <p:spPr bwMode="auto">
            <a:xfrm flipH="1">
              <a:off x="4337280" y="1969568"/>
              <a:ext cx="102877" cy="0"/>
            </a:xfrm>
            <a:prstGeom prst="line">
              <a:avLst/>
            </a:prstGeom>
            <a:ln>
              <a:headEnd/>
              <a:tailEn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grpSp>
      <p:grpSp>
        <p:nvGrpSpPr>
          <p:cNvPr id="31" name="Group 30">
            <a:extLst>
              <a:ext uri="{FF2B5EF4-FFF2-40B4-BE49-F238E27FC236}">
                <a16:creationId xmlns:a16="http://schemas.microsoft.com/office/drawing/2014/main" id="{EB8ADE04-8F6A-45AB-ABF3-E8011C3AE32C}"/>
              </a:ext>
            </a:extLst>
          </p:cNvPr>
          <p:cNvGrpSpPr/>
          <p:nvPr/>
        </p:nvGrpSpPr>
        <p:grpSpPr>
          <a:xfrm>
            <a:off x="2531020" y="1664958"/>
            <a:ext cx="582493" cy="582493"/>
            <a:chOff x="4258220" y="155473"/>
            <a:chExt cx="582493" cy="582493"/>
          </a:xfrm>
        </p:grpSpPr>
        <p:sp>
          <p:nvSpPr>
            <p:cNvPr id="65" name="Oval 64">
              <a:extLst>
                <a:ext uri="{FF2B5EF4-FFF2-40B4-BE49-F238E27FC236}">
                  <a16:creationId xmlns:a16="http://schemas.microsoft.com/office/drawing/2014/main" id="{286BB9DD-D9B6-4423-8539-448BA9CF30AE}"/>
                </a:ext>
              </a:extLst>
            </p:cNvPr>
            <p:cNvSpPr/>
            <p:nvPr/>
          </p:nvSpPr>
          <p:spPr>
            <a:xfrm>
              <a:off x="4258220" y="155473"/>
              <a:ext cx="582493" cy="582493"/>
            </a:xfrm>
            <a:prstGeom prst="ellipse">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defTabSz="914377"/>
              <a:endParaRPr lang="en-US" dirty="0">
                <a:latin typeface="Arial"/>
              </a:endParaRPr>
            </a:p>
          </p:txBody>
        </p:sp>
        <p:grpSp>
          <p:nvGrpSpPr>
            <p:cNvPr id="66" name="Group 65">
              <a:extLst>
                <a:ext uri="{FF2B5EF4-FFF2-40B4-BE49-F238E27FC236}">
                  <a16:creationId xmlns:a16="http://schemas.microsoft.com/office/drawing/2014/main" id="{DEB8A57E-7933-4CED-85D2-CF2A18968BD4}"/>
                </a:ext>
              </a:extLst>
            </p:cNvPr>
            <p:cNvGrpSpPr/>
            <p:nvPr/>
          </p:nvGrpSpPr>
          <p:grpSpPr>
            <a:xfrm>
              <a:off x="4391070" y="288323"/>
              <a:ext cx="316791" cy="316791"/>
              <a:chOff x="2959478" y="2741317"/>
              <a:chExt cx="182878" cy="182878"/>
            </a:xfrm>
          </p:grpSpPr>
          <p:cxnSp>
            <p:nvCxnSpPr>
              <p:cNvPr id="67" name="Straight Arrow Connector 66">
                <a:extLst>
                  <a:ext uri="{FF2B5EF4-FFF2-40B4-BE49-F238E27FC236}">
                    <a16:creationId xmlns:a16="http://schemas.microsoft.com/office/drawing/2014/main" id="{7552F74C-4814-4D97-95A0-BFBB668FDE20}"/>
                  </a:ext>
                </a:extLst>
              </p:cNvPr>
              <p:cNvCxnSpPr>
                <a:cxnSpLocks/>
              </p:cNvCxnSpPr>
              <p:nvPr/>
            </p:nvCxnSpPr>
            <p:spPr>
              <a:xfrm flipH="1">
                <a:off x="2959478" y="2741317"/>
                <a:ext cx="182878" cy="182878"/>
              </a:xfrm>
              <a:prstGeom prst="straightConnector1">
                <a:avLst/>
              </a:prstGeom>
              <a:ln>
                <a:headEnd type="arrow" w="med" len="sm"/>
                <a:tailEnd type="arrow" w="med" len="sm"/>
              </a:ln>
            </p:spPr>
            <p:style>
              <a:lnRef idx="2">
                <a:schemeClr val="dk1"/>
              </a:lnRef>
              <a:fillRef idx="1">
                <a:schemeClr val="lt1"/>
              </a:fillRef>
              <a:effectRef idx="0">
                <a:schemeClr val="dk1"/>
              </a:effectRef>
              <a:fontRef idx="minor">
                <a:schemeClr val="dk1"/>
              </a:fontRef>
            </p:style>
          </p:cxnSp>
          <p:cxnSp>
            <p:nvCxnSpPr>
              <p:cNvPr id="68" name="Straight Arrow Connector 67">
                <a:extLst>
                  <a:ext uri="{FF2B5EF4-FFF2-40B4-BE49-F238E27FC236}">
                    <a16:creationId xmlns:a16="http://schemas.microsoft.com/office/drawing/2014/main" id="{B3B59841-CEFD-4009-B170-E7CE5E2694DD}"/>
                  </a:ext>
                </a:extLst>
              </p:cNvPr>
              <p:cNvCxnSpPr>
                <a:cxnSpLocks/>
              </p:cNvCxnSpPr>
              <p:nvPr/>
            </p:nvCxnSpPr>
            <p:spPr>
              <a:xfrm>
                <a:off x="2959478" y="2741317"/>
                <a:ext cx="182878" cy="182878"/>
              </a:xfrm>
              <a:prstGeom prst="straightConnector1">
                <a:avLst/>
              </a:prstGeom>
              <a:ln>
                <a:headEnd type="arrow" w="med" len="sm"/>
                <a:tailEnd type="arrow" w="med" len="sm"/>
              </a:ln>
            </p:spPr>
            <p:style>
              <a:lnRef idx="2">
                <a:schemeClr val="dk1"/>
              </a:lnRef>
              <a:fillRef idx="1">
                <a:schemeClr val="lt1"/>
              </a:fillRef>
              <a:effectRef idx="0">
                <a:schemeClr val="dk1"/>
              </a:effectRef>
              <a:fontRef idx="minor">
                <a:schemeClr val="dk1"/>
              </a:fontRef>
            </p:style>
          </p:cxnSp>
        </p:grpSp>
      </p:grpSp>
      <p:grpSp>
        <p:nvGrpSpPr>
          <p:cNvPr id="69" name="Group 4">
            <a:extLst>
              <a:ext uri="{FF2B5EF4-FFF2-40B4-BE49-F238E27FC236}">
                <a16:creationId xmlns:a16="http://schemas.microsoft.com/office/drawing/2014/main" id="{6596EABD-5170-46DB-A551-E8B61C879F95}"/>
              </a:ext>
            </a:extLst>
          </p:cNvPr>
          <p:cNvGrpSpPr>
            <a:grpSpLocks noChangeAspect="1"/>
          </p:cNvGrpSpPr>
          <p:nvPr/>
        </p:nvGrpSpPr>
        <p:grpSpPr bwMode="auto">
          <a:xfrm>
            <a:off x="748394" y="1753103"/>
            <a:ext cx="602676" cy="508403"/>
            <a:chOff x="-542" y="1237"/>
            <a:chExt cx="390" cy="329"/>
          </a:xfrm>
        </p:grpSpPr>
        <p:sp>
          <p:nvSpPr>
            <p:cNvPr id="70" name="Rectangle 5">
              <a:extLst>
                <a:ext uri="{FF2B5EF4-FFF2-40B4-BE49-F238E27FC236}">
                  <a16:creationId xmlns:a16="http://schemas.microsoft.com/office/drawing/2014/main" id="{7761C645-30CB-4E1B-8D32-A2263F5A73A1}"/>
                </a:ext>
              </a:extLst>
            </p:cNvPr>
            <p:cNvSpPr>
              <a:spLocks noChangeArrowheads="1"/>
            </p:cNvSpPr>
            <p:nvPr/>
          </p:nvSpPr>
          <p:spPr bwMode="auto">
            <a:xfrm>
              <a:off x="-542" y="1237"/>
              <a:ext cx="390" cy="286"/>
            </a:xfrm>
            <a:prstGeom prst="rect">
              <a:avLst/>
            </a:prstGeom>
            <a:ln>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latin typeface="Arial"/>
              </a:endParaRPr>
            </a:p>
          </p:txBody>
        </p:sp>
        <p:sp>
          <p:nvSpPr>
            <p:cNvPr id="71" name="Rectangle 6">
              <a:extLst>
                <a:ext uri="{FF2B5EF4-FFF2-40B4-BE49-F238E27FC236}">
                  <a16:creationId xmlns:a16="http://schemas.microsoft.com/office/drawing/2014/main" id="{B6A007C0-1B67-43A6-9A5F-8393F7AA110E}"/>
                </a:ext>
              </a:extLst>
            </p:cNvPr>
            <p:cNvSpPr>
              <a:spLocks noChangeArrowheads="1"/>
            </p:cNvSpPr>
            <p:nvPr/>
          </p:nvSpPr>
          <p:spPr bwMode="auto">
            <a:xfrm>
              <a:off x="-240" y="1523"/>
              <a:ext cx="59" cy="43"/>
            </a:xfrm>
            <a:prstGeom prst="rect">
              <a:avLst/>
            </a:prstGeom>
            <a:ln>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latin typeface="Arial"/>
              </a:endParaRPr>
            </a:p>
          </p:txBody>
        </p:sp>
        <p:sp>
          <p:nvSpPr>
            <p:cNvPr id="72" name="Rectangle 7">
              <a:extLst>
                <a:ext uri="{FF2B5EF4-FFF2-40B4-BE49-F238E27FC236}">
                  <a16:creationId xmlns:a16="http://schemas.microsoft.com/office/drawing/2014/main" id="{6DB34964-81CA-4BB4-A3CE-D3B1F6612559}"/>
                </a:ext>
              </a:extLst>
            </p:cNvPr>
            <p:cNvSpPr>
              <a:spLocks noChangeArrowheads="1"/>
            </p:cNvSpPr>
            <p:nvPr/>
          </p:nvSpPr>
          <p:spPr bwMode="auto">
            <a:xfrm>
              <a:off x="-513" y="1523"/>
              <a:ext cx="59" cy="43"/>
            </a:xfrm>
            <a:prstGeom prst="rect">
              <a:avLst/>
            </a:prstGeom>
            <a:ln>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latin typeface="Arial"/>
              </a:endParaRPr>
            </a:p>
          </p:txBody>
        </p:sp>
        <p:sp>
          <p:nvSpPr>
            <p:cNvPr id="73" name="Rectangle 8">
              <a:extLst>
                <a:ext uri="{FF2B5EF4-FFF2-40B4-BE49-F238E27FC236}">
                  <a16:creationId xmlns:a16="http://schemas.microsoft.com/office/drawing/2014/main" id="{4F3B5527-31E2-4542-8B49-6648AEA1AC9A}"/>
                </a:ext>
              </a:extLst>
            </p:cNvPr>
            <p:cNvSpPr>
              <a:spLocks noChangeArrowheads="1"/>
            </p:cNvSpPr>
            <p:nvPr/>
          </p:nvSpPr>
          <p:spPr bwMode="auto">
            <a:xfrm>
              <a:off x="-236" y="1281"/>
              <a:ext cx="42" cy="201"/>
            </a:xfrm>
            <a:prstGeom prst="rect">
              <a:avLst/>
            </a:prstGeom>
            <a:ln>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latin typeface="Arial"/>
              </a:endParaRPr>
            </a:p>
          </p:txBody>
        </p:sp>
        <p:sp>
          <p:nvSpPr>
            <p:cNvPr id="74" name="Freeform 9">
              <a:extLst>
                <a:ext uri="{FF2B5EF4-FFF2-40B4-BE49-F238E27FC236}">
                  <a16:creationId xmlns:a16="http://schemas.microsoft.com/office/drawing/2014/main" id="{C25E3D6A-45D8-44A0-9763-D3CF329DFBF4}"/>
                </a:ext>
              </a:extLst>
            </p:cNvPr>
            <p:cNvSpPr>
              <a:spLocks/>
            </p:cNvSpPr>
            <p:nvPr/>
          </p:nvSpPr>
          <p:spPr bwMode="auto">
            <a:xfrm>
              <a:off x="-452" y="1344"/>
              <a:ext cx="98" cy="100"/>
            </a:xfrm>
            <a:custGeom>
              <a:avLst/>
              <a:gdLst>
                <a:gd name="T0" fmla="*/ 24 w 47"/>
                <a:gd name="T1" fmla="*/ 2 h 48"/>
                <a:gd name="T2" fmla="*/ 18 w 47"/>
                <a:gd name="T3" fmla="*/ 3 h 48"/>
                <a:gd name="T4" fmla="*/ 0 w 47"/>
                <a:gd name="T5" fmla="*/ 0 h 48"/>
                <a:gd name="T6" fmla="*/ 3 w 47"/>
                <a:gd name="T7" fmla="*/ 17 h 48"/>
                <a:gd name="T8" fmla="*/ 1 w 47"/>
                <a:gd name="T9" fmla="*/ 25 h 48"/>
                <a:gd name="T10" fmla="*/ 24 w 47"/>
                <a:gd name="T11" fmla="*/ 48 h 48"/>
                <a:gd name="T12" fmla="*/ 47 w 47"/>
                <a:gd name="T13" fmla="*/ 25 h 48"/>
                <a:gd name="T14" fmla="*/ 24 w 47"/>
                <a:gd name="T15" fmla="*/ 2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8">
                  <a:moveTo>
                    <a:pt x="24" y="2"/>
                  </a:moveTo>
                  <a:cubicBezTo>
                    <a:pt x="22" y="2"/>
                    <a:pt x="20" y="2"/>
                    <a:pt x="18" y="3"/>
                  </a:cubicBezTo>
                  <a:cubicBezTo>
                    <a:pt x="0" y="0"/>
                    <a:pt x="0" y="0"/>
                    <a:pt x="0" y="0"/>
                  </a:cubicBezTo>
                  <a:cubicBezTo>
                    <a:pt x="3" y="17"/>
                    <a:pt x="3" y="17"/>
                    <a:pt x="3" y="17"/>
                  </a:cubicBezTo>
                  <a:cubicBezTo>
                    <a:pt x="2" y="20"/>
                    <a:pt x="1" y="22"/>
                    <a:pt x="1" y="25"/>
                  </a:cubicBezTo>
                  <a:cubicBezTo>
                    <a:pt x="1" y="38"/>
                    <a:pt x="12" y="48"/>
                    <a:pt x="24" y="48"/>
                  </a:cubicBezTo>
                  <a:cubicBezTo>
                    <a:pt x="37" y="48"/>
                    <a:pt x="47" y="38"/>
                    <a:pt x="47" y="25"/>
                  </a:cubicBezTo>
                  <a:cubicBezTo>
                    <a:pt x="47" y="12"/>
                    <a:pt x="37" y="2"/>
                    <a:pt x="24" y="2"/>
                  </a:cubicBezTo>
                  <a:close/>
                </a:path>
              </a:pathLst>
            </a:custGeom>
            <a:ln>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latin typeface="Arial"/>
              </a:endParaRPr>
            </a:p>
          </p:txBody>
        </p:sp>
        <p:sp>
          <p:nvSpPr>
            <p:cNvPr id="75" name="Oval 10">
              <a:extLst>
                <a:ext uri="{FF2B5EF4-FFF2-40B4-BE49-F238E27FC236}">
                  <a16:creationId xmlns:a16="http://schemas.microsoft.com/office/drawing/2014/main" id="{3D4CD360-DB2A-4B2A-BFE5-8B4D328A9E90}"/>
                </a:ext>
              </a:extLst>
            </p:cNvPr>
            <p:cNvSpPr>
              <a:spLocks noChangeArrowheads="1"/>
            </p:cNvSpPr>
            <p:nvPr/>
          </p:nvSpPr>
          <p:spPr bwMode="auto">
            <a:xfrm>
              <a:off x="-417" y="1381"/>
              <a:ext cx="31" cy="29"/>
            </a:xfrm>
            <a:prstGeom prst="ellipse">
              <a:avLst/>
            </a:prstGeom>
            <a:ln>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latin typeface="Arial"/>
              </a:endParaRPr>
            </a:p>
          </p:txBody>
        </p:sp>
      </p:grpSp>
      <p:sp>
        <p:nvSpPr>
          <p:cNvPr id="4" name="Footer Placeholder 3">
            <a:extLst>
              <a:ext uri="{FF2B5EF4-FFF2-40B4-BE49-F238E27FC236}">
                <a16:creationId xmlns:a16="http://schemas.microsoft.com/office/drawing/2014/main" id="{0A423E02-0B31-8D43-A32B-5514B28FAE10}"/>
              </a:ext>
            </a:extLst>
          </p:cNvPr>
          <p:cNvSpPr>
            <a:spLocks noGrp="1"/>
          </p:cNvSpPr>
          <p:nvPr>
            <p:ph type="ftr" sz="quarter" idx="4294967295"/>
          </p:nvPr>
        </p:nvSpPr>
        <p:spPr/>
        <p:txBody>
          <a:bodyPr/>
          <a:lstStyle/>
          <a:p>
            <a:pPr>
              <a:defRPr/>
            </a:pPr>
            <a:endParaRPr lang="en-US" dirty="0">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0518596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4.44444E-6 3.7037E-6 L -4.44444E-6 -0.04229 " pathEditMode="relative" rAng="0" ptsTypes="AA">
                                      <p:cBhvr>
                                        <p:cTn id="9" dur="500" spd="-100000" fill="hold"/>
                                        <p:tgtEl>
                                          <p:spTgt spid="14"/>
                                        </p:tgtEl>
                                        <p:attrNameLst>
                                          <p:attrName>ppt_x</p:attrName>
                                          <p:attrName>ppt_y</p:attrName>
                                        </p:attrNameLst>
                                      </p:cBhvr>
                                      <p:rCtr x="0" y="-2130"/>
                                    </p:animMotion>
                                  </p:childTnLst>
                                </p:cTn>
                              </p:par>
                              <p:par>
                                <p:cTn id="10" presetID="16" presetClass="entr" presetSubtype="42" fill="hold" nodeType="withEffect">
                                  <p:stCondLst>
                                    <p:cond delay="150"/>
                                  </p:stCondLst>
                                  <p:childTnLst>
                                    <p:set>
                                      <p:cBhvr>
                                        <p:cTn id="11" dur="1" fill="hold">
                                          <p:stCondLst>
                                            <p:cond delay="0"/>
                                          </p:stCondLst>
                                        </p:cTn>
                                        <p:tgtEl>
                                          <p:spTgt spid="36"/>
                                        </p:tgtEl>
                                        <p:attrNameLst>
                                          <p:attrName>style.visibility</p:attrName>
                                        </p:attrNameLst>
                                      </p:cBhvr>
                                      <p:to>
                                        <p:strVal val="visible"/>
                                      </p:to>
                                    </p:set>
                                    <p:animEffect transition="in" filter="barn(outHorizontal)">
                                      <p:cBhvr>
                                        <p:cTn id="12" dur="500"/>
                                        <p:tgtEl>
                                          <p:spTgt spid="36"/>
                                        </p:tgtEl>
                                      </p:cBhvr>
                                    </p:animEffect>
                                  </p:childTnLst>
                                </p:cTn>
                              </p:par>
                              <p:par>
                                <p:cTn id="13" presetID="10" presetClass="entr" presetSubtype="0" fill="hold" grpId="0" nodeType="withEffect">
                                  <p:stCondLst>
                                    <p:cond delay="45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42" presetClass="path" presetSubtype="0" decel="100000" fill="hold" grpId="1" nodeType="withEffect">
                                  <p:stCondLst>
                                    <p:cond delay="450"/>
                                  </p:stCondLst>
                                  <p:childTnLst>
                                    <p:animMotion origin="layout" path="M 4.16667E-6 1.35802E-6 L 4.16667E-6 -0.04229 " pathEditMode="relative" rAng="0" ptsTypes="AA">
                                      <p:cBhvr>
                                        <p:cTn id="17" dur="500" spd="-100000" fill="hold"/>
                                        <p:tgtEl>
                                          <p:spTgt spid="13"/>
                                        </p:tgtEl>
                                        <p:attrNameLst>
                                          <p:attrName>ppt_x</p:attrName>
                                          <p:attrName>ppt_y</p:attrName>
                                        </p:attrNameLst>
                                      </p:cBhvr>
                                      <p:rCtr x="0" y="-2130"/>
                                    </p:animMotion>
                                  </p:childTnLst>
                                </p:cTn>
                              </p:par>
                              <p:par>
                                <p:cTn id="18" presetID="10" presetClass="entr" presetSubtype="0" fill="hold" grpId="0" nodeType="withEffect">
                                  <p:stCondLst>
                                    <p:cond delay="15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42" presetClass="path" presetSubtype="0" decel="100000" fill="hold" grpId="1" nodeType="withEffect">
                                  <p:stCondLst>
                                    <p:cond delay="150"/>
                                  </p:stCondLst>
                                  <p:childTnLst>
                                    <p:animMotion origin="layout" path="M 2.77778E-7 1.35802E-6 L 2.77778E-7 -0.04229 " pathEditMode="relative" rAng="0" ptsTypes="AA">
                                      <p:cBhvr>
                                        <p:cTn id="22" dur="500" spd="-100000" fill="hold"/>
                                        <p:tgtEl>
                                          <p:spTgt spid="24"/>
                                        </p:tgtEl>
                                        <p:attrNameLst>
                                          <p:attrName>ppt_x</p:attrName>
                                          <p:attrName>ppt_y</p:attrName>
                                        </p:attrNameLst>
                                      </p:cBhvr>
                                      <p:rCtr x="0" y="-2130"/>
                                    </p:animMotion>
                                  </p:childTnLst>
                                </p:cTn>
                              </p:par>
                              <p:par>
                                <p:cTn id="23" presetID="16" presetClass="entr" presetSubtype="42" fill="hold" nodeType="withEffect">
                                  <p:stCondLst>
                                    <p:cond delay="300"/>
                                  </p:stCondLst>
                                  <p:childTnLst>
                                    <p:set>
                                      <p:cBhvr>
                                        <p:cTn id="24" dur="1" fill="hold">
                                          <p:stCondLst>
                                            <p:cond delay="0"/>
                                          </p:stCondLst>
                                        </p:cTn>
                                        <p:tgtEl>
                                          <p:spTgt spid="37"/>
                                        </p:tgtEl>
                                        <p:attrNameLst>
                                          <p:attrName>style.visibility</p:attrName>
                                        </p:attrNameLst>
                                      </p:cBhvr>
                                      <p:to>
                                        <p:strVal val="visible"/>
                                      </p:to>
                                    </p:set>
                                    <p:animEffect transition="in" filter="barn(outHorizontal)">
                                      <p:cBhvr>
                                        <p:cTn id="25" dur="500"/>
                                        <p:tgtEl>
                                          <p:spTgt spid="37"/>
                                        </p:tgtEl>
                                      </p:cBhvr>
                                    </p:animEffect>
                                  </p:childTnLst>
                                </p:cTn>
                              </p:par>
                              <p:par>
                                <p:cTn id="26" presetID="10" presetClass="entr" presetSubtype="0" fill="hold" grpId="0" nodeType="withEffect">
                                  <p:stCondLst>
                                    <p:cond delay="6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42" presetClass="path" presetSubtype="0" decel="100000" fill="hold" grpId="1" nodeType="withEffect">
                                  <p:stCondLst>
                                    <p:cond delay="600"/>
                                  </p:stCondLst>
                                  <p:childTnLst>
                                    <p:animMotion origin="layout" path="M -2.77778E-7 3.7037E-6 L -2.77778E-7 -0.04229 " pathEditMode="relative" rAng="0" ptsTypes="AA">
                                      <p:cBhvr>
                                        <p:cTn id="30" dur="500" spd="-100000" fill="hold"/>
                                        <p:tgtEl>
                                          <p:spTgt spid="22"/>
                                        </p:tgtEl>
                                        <p:attrNameLst>
                                          <p:attrName>ppt_x</p:attrName>
                                          <p:attrName>ppt_y</p:attrName>
                                        </p:attrNameLst>
                                      </p:cBhvr>
                                      <p:rCtr x="0" y="-2130"/>
                                    </p:animMotion>
                                  </p:childTnLst>
                                </p:cTn>
                              </p:par>
                              <p:par>
                                <p:cTn id="31" presetID="16" presetClass="entr" presetSubtype="42" fill="hold" nodeType="withEffect">
                                  <p:stCondLst>
                                    <p:cond delay="450"/>
                                  </p:stCondLst>
                                  <p:childTnLst>
                                    <p:set>
                                      <p:cBhvr>
                                        <p:cTn id="32" dur="1" fill="hold">
                                          <p:stCondLst>
                                            <p:cond delay="0"/>
                                          </p:stCondLst>
                                        </p:cTn>
                                        <p:tgtEl>
                                          <p:spTgt spid="38"/>
                                        </p:tgtEl>
                                        <p:attrNameLst>
                                          <p:attrName>style.visibility</p:attrName>
                                        </p:attrNameLst>
                                      </p:cBhvr>
                                      <p:to>
                                        <p:strVal val="visible"/>
                                      </p:to>
                                    </p:set>
                                    <p:animEffect transition="in" filter="barn(outHorizontal)">
                                      <p:cBhvr>
                                        <p:cTn id="33" dur="500"/>
                                        <p:tgtEl>
                                          <p:spTgt spid="38"/>
                                        </p:tgtEl>
                                      </p:cBhvr>
                                    </p:animEffect>
                                  </p:childTnLst>
                                </p:cTn>
                              </p:par>
                              <p:par>
                                <p:cTn id="34" presetID="10" presetClass="entr" presetSubtype="0" fill="hold" grpId="0" nodeType="withEffect">
                                  <p:stCondLst>
                                    <p:cond delay="30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42" presetClass="path" presetSubtype="0" decel="100000" fill="hold" grpId="1" nodeType="withEffect">
                                  <p:stCondLst>
                                    <p:cond delay="300"/>
                                  </p:stCondLst>
                                  <p:childTnLst>
                                    <p:animMotion origin="layout" path="M 5E-6 3.7037E-6 L 5E-6 -0.04229 " pathEditMode="relative" rAng="0" ptsTypes="AA">
                                      <p:cBhvr>
                                        <p:cTn id="38" dur="500" spd="-100000" fill="hold"/>
                                        <p:tgtEl>
                                          <p:spTgt spid="15"/>
                                        </p:tgtEl>
                                        <p:attrNameLst>
                                          <p:attrName>ppt_x</p:attrName>
                                          <p:attrName>ppt_y</p:attrName>
                                        </p:attrNameLst>
                                      </p:cBhvr>
                                      <p:rCtr x="0" y="-2130"/>
                                    </p:animMotion>
                                  </p:childTnLst>
                                </p:cTn>
                              </p:par>
                              <p:par>
                                <p:cTn id="39" presetID="16" presetClass="entr" presetSubtype="42" fill="hold" nodeType="withEffect">
                                  <p:stCondLst>
                                    <p:cond delay="600"/>
                                  </p:stCondLst>
                                  <p:childTnLst>
                                    <p:set>
                                      <p:cBhvr>
                                        <p:cTn id="40" dur="1" fill="hold">
                                          <p:stCondLst>
                                            <p:cond delay="0"/>
                                          </p:stCondLst>
                                        </p:cTn>
                                        <p:tgtEl>
                                          <p:spTgt spid="39"/>
                                        </p:tgtEl>
                                        <p:attrNameLst>
                                          <p:attrName>style.visibility</p:attrName>
                                        </p:attrNameLst>
                                      </p:cBhvr>
                                      <p:to>
                                        <p:strVal val="visible"/>
                                      </p:to>
                                    </p:set>
                                    <p:animEffect transition="in" filter="barn(outHorizontal)">
                                      <p:cBhvr>
                                        <p:cTn id="41" dur="500"/>
                                        <p:tgtEl>
                                          <p:spTgt spid="39"/>
                                        </p:tgtEl>
                                      </p:cBhvr>
                                    </p:animEffect>
                                  </p:childTnLst>
                                </p:cTn>
                              </p:par>
                              <p:par>
                                <p:cTn id="42" presetID="53" presetClass="entr" presetSubtype="16" fill="hold" nodeType="withEffect">
                                  <p:stCondLst>
                                    <p:cond delay="0"/>
                                  </p:stCondLst>
                                  <p:childTnLst>
                                    <p:set>
                                      <p:cBhvr>
                                        <p:cTn id="43" dur="1" fill="hold">
                                          <p:stCondLst>
                                            <p:cond delay="0"/>
                                          </p:stCondLst>
                                        </p:cTn>
                                        <p:tgtEl>
                                          <p:spTgt spid="69"/>
                                        </p:tgtEl>
                                        <p:attrNameLst>
                                          <p:attrName>style.visibility</p:attrName>
                                        </p:attrNameLst>
                                      </p:cBhvr>
                                      <p:to>
                                        <p:strVal val="visible"/>
                                      </p:to>
                                    </p:set>
                                    <p:anim calcmode="lin" valueType="num">
                                      <p:cBhvr>
                                        <p:cTn id="44" dur="500" fill="hold"/>
                                        <p:tgtEl>
                                          <p:spTgt spid="69"/>
                                        </p:tgtEl>
                                        <p:attrNameLst>
                                          <p:attrName>ppt_w</p:attrName>
                                        </p:attrNameLst>
                                      </p:cBhvr>
                                      <p:tavLst>
                                        <p:tav tm="0">
                                          <p:val>
                                            <p:fltVal val="0"/>
                                          </p:val>
                                        </p:tav>
                                        <p:tav tm="100000">
                                          <p:val>
                                            <p:strVal val="#ppt_w"/>
                                          </p:val>
                                        </p:tav>
                                      </p:tavLst>
                                    </p:anim>
                                    <p:anim calcmode="lin" valueType="num">
                                      <p:cBhvr>
                                        <p:cTn id="45" dur="500" fill="hold"/>
                                        <p:tgtEl>
                                          <p:spTgt spid="69"/>
                                        </p:tgtEl>
                                        <p:attrNameLst>
                                          <p:attrName>ppt_h</p:attrName>
                                        </p:attrNameLst>
                                      </p:cBhvr>
                                      <p:tavLst>
                                        <p:tav tm="0">
                                          <p:val>
                                            <p:fltVal val="0"/>
                                          </p:val>
                                        </p:tav>
                                        <p:tav tm="100000">
                                          <p:val>
                                            <p:strVal val="#ppt_h"/>
                                          </p:val>
                                        </p:tav>
                                      </p:tavLst>
                                    </p:anim>
                                    <p:animEffect transition="in" filter="fade">
                                      <p:cBhvr>
                                        <p:cTn id="46" dur="500"/>
                                        <p:tgtEl>
                                          <p:spTgt spid="69"/>
                                        </p:tgtEl>
                                      </p:cBhvr>
                                    </p:animEffect>
                                  </p:childTnLst>
                                </p:cTn>
                              </p:par>
                              <p:par>
                                <p:cTn id="47" presetID="53" presetClass="entr" presetSubtype="16" fill="hold" nodeType="withEffect">
                                  <p:stCondLst>
                                    <p:cond delay="150"/>
                                  </p:stCondLst>
                                  <p:childTnLst>
                                    <p:set>
                                      <p:cBhvr>
                                        <p:cTn id="48" dur="1" fill="hold">
                                          <p:stCondLst>
                                            <p:cond delay="0"/>
                                          </p:stCondLst>
                                        </p:cTn>
                                        <p:tgtEl>
                                          <p:spTgt spid="31"/>
                                        </p:tgtEl>
                                        <p:attrNameLst>
                                          <p:attrName>style.visibility</p:attrName>
                                        </p:attrNameLst>
                                      </p:cBhvr>
                                      <p:to>
                                        <p:strVal val="visible"/>
                                      </p:to>
                                    </p:set>
                                    <p:anim calcmode="lin" valueType="num">
                                      <p:cBhvr>
                                        <p:cTn id="49" dur="500" fill="hold"/>
                                        <p:tgtEl>
                                          <p:spTgt spid="31"/>
                                        </p:tgtEl>
                                        <p:attrNameLst>
                                          <p:attrName>ppt_w</p:attrName>
                                        </p:attrNameLst>
                                      </p:cBhvr>
                                      <p:tavLst>
                                        <p:tav tm="0">
                                          <p:val>
                                            <p:fltVal val="0"/>
                                          </p:val>
                                        </p:tav>
                                        <p:tav tm="100000">
                                          <p:val>
                                            <p:strVal val="#ppt_w"/>
                                          </p:val>
                                        </p:tav>
                                      </p:tavLst>
                                    </p:anim>
                                    <p:anim calcmode="lin" valueType="num">
                                      <p:cBhvr>
                                        <p:cTn id="50" dur="500" fill="hold"/>
                                        <p:tgtEl>
                                          <p:spTgt spid="31"/>
                                        </p:tgtEl>
                                        <p:attrNameLst>
                                          <p:attrName>ppt_h</p:attrName>
                                        </p:attrNameLst>
                                      </p:cBhvr>
                                      <p:tavLst>
                                        <p:tav tm="0">
                                          <p:val>
                                            <p:fltVal val="0"/>
                                          </p:val>
                                        </p:tav>
                                        <p:tav tm="100000">
                                          <p:val>
                                            <p:strVal val="#ppt_h"/>
                                          </p:val>
                                        </p:tav>
                                      </p:tavLst>
                                    </p:anim>
                                    <p:animEffect transition="in" filter="fade">
                                      <p:cBhvr>
                                        <p:cTn id="51" dur="500"/>
                                        <p:tgtEl>
                                          <p:spTgt spid="31"/>
                                        </p:tgtEl>
                                      </p:cBhvr>
                                    </p:animEffect>
                                  </p:childTnLst>
                                </p:cTn>
                              </p:par>
                              <p:par>
                                <p:cTn id="52" presetID="53" presetClass="entr" presetSubtype="16" fill="hold" nodeType="withEffect">
                                  <p:stCondLst>
                                    <p:cond delay="45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par>
                                <p:cTn id="57" presetID="53" presetClass="entr" presetSubtype="16" fill="hold" nodeType="withEffect">
                                  <p:stCondLst>
                                    <p:cond delay="600"/>
                                  </p:stCondLst>
                                  <p:childTnLst>
                                    <p:set>
                                      <p:cBhvr>
                                        <p:cTn id="58" dur="1" fill="hold">
                                          <p:stCondLst>
                                            <p:cond delay="0"/>
                                          </p:stCondLst>
                                        </p:cTn>
                                        <p:tgtEl>
                                          <p:spTgt spid="7"/>
                                        </p:tgtEl>
                                        <p:attrNameLst>
                                          <p:attrName>style.visibility</p:attrName>
                                        </p:attrNameLst>
                                      </p:cBhvr>
                                      <p:to>
                                        <p:strVal val="visible"/>
                                      </p:to>
                                    </p:set>
                                    <p:anim calcmode="lin" valueType="num">
                                      <p:cBhvr>
                                        <p:cTn id="59" dur="500" fill="hold"/>
                                        <p:tgtEl>
                                          <p:spTgt spid="7"/>
                                        </p:tgtEl>
                                        <p:attrNameLst>
                                          <p:attrName>ppt_w</p:attrName>
                                        </p:attrNameLst>
                                      </p:cBhvr>
                                      <p:tavLst>
                                        <p:tav tm="0">
                                          <p:val>
                                            <p:fltVal val="0"/>
                                          </p:val>
                                        </p:tav>
                                        <p:tav tm="100000">
                                          <p:val>
                                            <p:strVal val="#ppt_w"/>
                                          </p:val>
                                        </p:tav>
                                      </p:tavLst>
                                    </p:anim>
                                    <p:anim calcmode="lin" valueType="num">
                                      <p:cBhvr>
                                        <p:cTn id="60" dur="500" fill="hold"/>
                                        <p:tgtEl>
                                          <p:spTgt spid="7"/>
                                        </p:tgtEl>
                                        <p:attrNameLst>
                                          <p:attrName>ppt_h</p:attrName>
                                        </p:attrNameLst>
                                      </p:cBhvr>
                                      <p:tavLst>
                                        <p:tav tm="0">
                                          <p:val>
                                            <p:fltVal val="0"/>
                                          </p:val>
                                        </p:tav>
                                        <p:tav tm="100000">
                                          <p:val>
                                            <p:strVal val="#ppt_h"/>
                                          </p:val>
                                        </p:tav>
                                      </p:tavLst>
                                    </p:anim>
                                    <p:animEffect transition="in" filter="fade">
                                      <p:cBhvr>
                                        <p:cTn id="61" dur="500"/>
                                        <p:tgtEl>
                                          <p:spTgt spid="7"/>
                                        </p:tgtEl>
                                      </p:cBhvr>
                                    </p:animEffect>
                                  </p:childTnLst>
                                </p:cTn>
                              </p:par>
                              <p:par>
                                <p:cTn id="62" presetID="53" presetClass="entr" presetSubtype="16"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 calcmode="lin" valueType="num">
                                      <p:cBhvr>
                                        <p:cTn id="64" dur="500" fill="hold"/>
                                        <p:tgtEl>
                                          <p:spTgt spid="3"/>
                                        </p:tgtEl>
                                        <p:attrNameLst>
                                          <p:attrName>ppt_w</p:attrName>
                                        </p:attrNameLst>
                                      </p:cBhvr>
                                      <p:tavLst>
                                        <p:tav tm="0">
                                          <p:val>
                                            <p:fltVal val="0"/>
                                          </p:val>
                                        </p:tav>
                                        <p:tav tm="100000">
                                          <p:val>
                                            <p:strVal val="#ppt_w"/>
                                          </p:val>
                                        </p:tav>
                                      </p:tavLst>
                                    </p:anim>
                                    <p:anim calcmode="lin" valueType="num">
                                      <p:cBhvr>
                                        <p:cTn id="65" dur="500" fill="hold"/>
                                        <p:tgtEl>
                                          <p:spTgt spid="3"/>
                                        </p:tgtEl>
                                        <p:attrNameLst>
                                          <p:attrName>ppt_h</p:attrName>
                                        </p:attrNameLst>
                                      </p:cBhvr>
                                      <p:tavLst>
                                        <p:tav tm="0">
                                          <p:val>
                                            <p:fltVal val="0"/>
                                          </p:val>
                                        </p:tav>
                                        <p:tav tm="100000">
                                          <p:val>
                                            <p:strVal val="#ppt_h"/>
                                          </p:val>
                                        </p:tav>
                                      </p:tavLst>
                                    </p:anim>
                                    <p:animEffect transition="in" filter="fade">
                                      <p:cBhvr>
                                        <p:cTn id="6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22" grpId="0" animBg="1"/>
      <p:bldP spid="22" grpId="1" animBg="1"/>
      <p:bldP spid="24" grpId="0" animBg="1"/>
      <p:bldP spid="24"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manage </a:t>
            </a:r>
            <a:r>
              <a:rPr lang="en-US" dirty="0" smtClean="0"/>
              <a:t>log </a:t>
            </a:r>
            <a:r>
              <a:rPr lang="en-US" dirty="0"/>
              <a:t>files?</a:t>
            </a:r>
          </a:p>
        </p:txBody>
      </p:sp>
      <p:sp>
        <p:nvSpPr>
          <p:cNvPr id="3" name="Content Placeholder 2"/>
          <p:cNvSpPr>
            <a:spLocks noGrp="1"/>
          </p:cNvSpPr>
          <p:nvPr>
            <p:ph idx="1"/>
          </p:nvPr>
        </p:nvSpPr>
        <p:spPr>
          <a:xfrm>
            <a:off x="201931" y="891884"/>
            <a:ext cx="8227694" cy="2042610"/>
          </a:xfrm>
        </p:spPr>
        <p:txBody>
          <a:bodyPr/>
          <a:lstStyle/>
          <a:p>
            <a:r>
              <a:rPr lang="en-US" dirty="0"/>
              <a:t>Publish query and error logs in real time to Amazon CloudWatch logs</a:t>
            </a:r>
          </a:p>
          <a:p>
            <a:pPr lvl="1"/>
            <a:r>
              <a:rPr lang="en-US" dirty="0"/>
              <a:t>Set Amazon CloudWatch alarms based on text search patterns</a:t>
            </a:r>
          </a:p>
          <a:p>
            <a:pPr lvl="1"/>
            <a:r>
              <a:rPr lang="en-US" dirty="0"/>
              <a:t>Supported engines are MySQL, PostgreSQL, MariaDB, and Oracle</a:t>
            </a:r>
          </a:p>
        </p:txBody>
      </p:sp>
      <p:pic>
        <p:nvPicPr>
          <p:cNvPr id="4" name="Graphic 2">
            <a:extLst>
              <a:ext uri="{FF2B5EF4-FFF2-40B4-BE49-F238E27FC236}">
                <a16:creationId xmlns:a16="http://schemas.microsoft.com/office/drawing/2014/main" id="{50C32312-CD37-0A47-B485-5419F92D95C7}"/>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5363966" y="2759167"/>
            <a:ext cx="775291" cy="1111250"/>
          </a:xfrm>
          <a:prstGeom prst="rect">
            <a:avLst/>
          </a:prstGeom>
        </p:spPr>
      </p:pic>
      <p:grpSp>
        <p:nvGrpSpPr>
          <p:cNvPr id="6" name="Group 5">
            <a:extLst>
              <a:ext uri="{FF2B5EF4-FFF2-40B4-BE49-F238E27FC236}">
                <a16:creationId xmlns:a16="http://schemas.microsoft.com/office/drawing/2014/main" id="{963970F0-E322-5D4C-9ADB-89BCC4ABEDC0}"/>
              </a:ext>
            </a:extLst>
          </p:cNvPr>
          <p:cNvGrpSpPr/>
          <p:nvPr/>
        </p:nvGrpSpPr>
        <p:grpSpPr>
          <a:xfrm>
            <a:off x="6448768" y="2772779"/>
            <a:ext cx="1193833" cy="988834"/>
            <a:chOff x="1059311" y="1380753"/>
            <a:chExt cx="1072750" cy="888544"/>
          </a:xfrm>
        </p:grpSpPr>
        <p:pic>
          <p:nvPicPr>
            <p:cNvPr id="7" name="Graphic 33">
              <a:extLst>
                <a:ext uri="{FF2B5EF4-FFF2-40B4-BE49-F238E27FC236}">
                  <a16:creationId xmlns:a16="http://schemas.microsoft.com/office/drawing/2014/main" id="{C3D65929-50F2-0F49-8178-983A8FDCAB5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309936" y="1380753"/>
              <a:ext cx="571500" cy="571500"/>
            </a:xfrm>
            <a:prstGeom prst="rect">
              <a:avLst/>
            </a:prstGeom>
          </p:spPr>
        </p:pic>
        <p:sp>
          <p:nvSpPr>
            <p:cNvPr id="8" name="TextBox 40">
              <a:extLst>
                <a:ext uri="{FF2B5EF4-FFF2-40B4-BE49-F238E27FC236}">
                  <a16:creationId xmlns:a16="http://schemas.microsoft.com/office/drawing/2014/main" id="{DC947A71-A41A-A549-AA33-C56FD6479F1E}"/>
                </a:ext>
              </a:extLst>
            </p:cNvPr>
            <p:cNvSpPr txBox="1"/>
            <p:nvPr/>
          </p:nvSpPr>
          <p:spPr>
            <a:xfrm>
              <a:off x="1059311" y="1996077"/>
              <a:ext cx="1072750" cy="27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88" dirty="0"/>
                <a:t>CloudWatch</a:t>
              </a:r>
            </a:p>
            <a:p>
              <a:pPr algn="ctr"/>
              <a:r>
                <a:rPr lang="en-US" sz="688" dirty="0"/>
                <a:t>alarms</a:t>
              </a:r>
            </a:p>
          </p:txBody>
        </p:sp>
      </p:grpSp>
      <p:pic>
        <p:nvPicPr>
          <p:cNvPr id="13" name="Graphic 59">
            <a:extLst>
              <a:ext uri="{FF2B5EF4-FFF2-40B4-BE49-F238E27FC236}">
                <a16:creationId xmlns:a16="http://schemas.microsoft.com/office/drawing/2014/main" id="{9954C50B-473F-074B-8A2B-5079955F86D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4127912" y="3935881"/>
            <a:ext cx="357188" cy="357188"/>
          </a:xfrm>
          <a:prstGeom prst="rect">
            <a:avLst/>
          </a:prstGeom>
        </p:spPr>
      </p:pic>
      <p:sp>
        <p:nvSpPr>
          <p:cNvPr id="14" name="TextBox 13">
            <a:extLst>
              <a:ext uri="{FF2B5EF4-FFF2-40B4-BE49-F238E27FC236}">
                <a16:creationId xmlns:a16="http://schemas.microsoft.com/office/drawing/2014/main" id="{1BD5D9F3-5B80-6B4C-8466-4D9516EF4029}"/>
              </a:ext>
            </a:extLst>
          </p:cNvPr>
          <p:cNvSpPr txBox="1"/>
          <p:nvPr/>
        </p:nvSpPr>
        <p:spPr>
          <a:xfrm>
            <a:off x="3953854" y="4329219"/>
            <a:ext cx="670469" cy="304058"/>
          </a:xfrm>
          <a:prstGeom prst="rect">
            <a:avLst/>
          </a:prstGeom>
          <a:noFill/>
        </p:spPr>
        <p:txBody>
          <a:bodyPr wrap="square" rtlCol="0">
            <a:spAutoFit/>
          </a:bodyPr>
          <a:lstStyle/>
          <a:p>
            <a:pPr algn="ctr"/>
            <a:r>
              <a:rPr lang="en-US" sz="688" dirty="0"/>
              <a:t>Oracle DB instance</a:t>
            </a:r>
          </a:p>
        </p:txBody>
      </p:sp>
      <p:sp>
        <p:nvSpPr>
          <p:cNvPr id="21" name="TextBox 20">
            <a:extLst>
              <a:ext uri="{FF2B5EF4-FFF2-40B4-BE49-F238E27FC236}">
                <a16:creationId xmlns:a16="http://schemas.microsoft.com/office/drawing/2014/main" id="{1BD5D9F3-5B80-6B4C-8466-4D9516EF4029}"/>
              </a:ext>
            </a:extLst>
          </p:cNvPr>
          <p:cNvSpPr txBox="1"/>
          <p:nvPr/>
        </p:nvSpPr>
        <p:spPr>
          <a:xfrm>
            <a:off x="5363965" y="3507375"/>
            <a:ext cx="775291" cy="409920"/>
          </a:xfrm>
          <a:prstGeom prst="rect">
            <a:avLst/>
          </a:prstGeom>
          <a:solidFill>
            <a:schemeClr val="bg1"/>
          </a:solidFill>
        </p:spPr>
        <p:txBody>
          <a:bodyPr wrap="square" rtlCol="0">
            <a:spAutoFit/>
          </a:bodyPr>
          <a:lstStyle/>
          <a:p>
            <a:pPr algn="ctr"/>
            <a:r>
              <a:rPr lang="en-US" sz="688" dirty="0"/>
              <a:t>Amazon CloudWatch Logs</a:t>
            </a:r>
          </a:p>
        </p:txBody>
      </p:sp>
      <p:grpSp>
        <p:nvGrpSpPr>
          <p:cNvPr id="15" name="Group 14">
            <a:extLst>
              <a:ext uri="{FF2B5EF4-FFF2-40B4-BE49-F238E27FC236}">
                <a16:creationId xmlns:a16="http://schemas.microsoft.com/office/drawing/2014/main" id="{CAC087BB-7D67-E948-84E4-1119F173656F}"/>
              </a:ext>
            </a:extLst>
          </p:cNvPr>
          <p:cNvGrpSpPr/>
          <p:nvPr/>
        </p:nvGrpSpPr>
        <p:grpSpPr>
          <a:xfrm>
            <a:off x="3621153" y="2548521"/>
            <a:ext cx="670469" cy="797433"/>
            <a:chOff x="7808951" y="941784"/>
            <a:chExt cx="1072750" cy="1275893"/>
          </a:xfrm>
        </p:grpSpPr>
        <p:pic>
          <p:nvPicPr>
            <p:cNvPr id="16" name="Graphic 50">
              <a:extLst>
                <a:ext uri="{FF2B5EF4-FFF2-40B4-BE49-F238E27FC236}">
                  <a16:creationId xmlns:a16="http://schemas.microsoft.com/office/drawing/2014/main" id="{E6768621-335A-D14C-9DB3-EEE73B142E92}"/>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8059576" y="941784"/>
              <a:ext cx="571500" cy="571500"/>
            </a:xfrm>
            <a:prstGeom prst="rect">
              <a:avLst/>
            </a:prstGeom>
          </p:spPr>
        </p:pic>
        <p:sp>
          <p:nvSpPr>
            <p:cNvPr id="17" name="TextBox 16">
              <a:extLst>
                <a:ext uri="{FF2B5EF4-FFF2-40B4-BE49-F238E27FC236}">
                  <a16:creationId xmlns:a16="http://schemas.microsoft.com/office/drawing/2014/main" id="{A11721A5-70FA-D247-8973-EDDC25C05C43}"/>
                </a:ext>
              </a:extLst>
            </p:cNvPr>
            <p:cNvSpPr txBox="1"/>
            <p:nvPr/>
          </p:nvSpPr>
          <p:spPr>
            <a:xfrm>
              <a:off x="7808951" y="1561805"/>
              <a:ext cx="1072750" cy="655872"/>
            </a:xfrm>
            <a:prstGeom prst="rect">
              <a:avLst/>
            </a:prstGeom>
            <a:noFill/>
          </p:spPr>
          <p:txBody>
            <a:bodyPr wrap="square" rtlCol="0">
              <a:spAutoFit/>
            </a:bodyPr>
            <a:lstStyle/>
            <a:p>
              <a:pPr algn="ctr"/>
              <a:r>
                <a:rPr lang="en-US" sz="688" dirty="0"/>
                <a:t>MySQL DB instance alternate</a:t>
              </a:r>
            </a:p>
          </p:txBody>
        </p:sp>
      </p:grpSp>
      <p:grpSp>
        <p:nvGrpSpPr>
          <p:cNvPr id="18" name="Group 17">
            <a:extLst>
              <a:ext uri="{FF2B5EF4-FFF2-40B4-BE49-F238E27FC236}">
                <a16:creationId xmlns:a16="http://schemas.microsoft.com/office/drawing/2014/main" id="{F9DB39CF-E337-964C-A024-7C63C83243A0}"/>
              </a:ext>
            </a:extLst>
          </p:cNvPr>
          <p:cNvGrpSpPr/>
          <p:nvPr/>
        </p:nvGrpSpPr>
        <p:grpSpPr>
          <a:xfrm>
            <a:off x="3204253" y="3451835"/>
            <a:ext cx="670469" cy="697396"/>
            <a:chOff x="5706292" y="3559768"/>
            <a:chExt cx="1072750" cy="1115832"/>
          </a:xfrm>
        </p:grpSpPr>
        <p:pic>
          <p:nvPicPr>
            <p:cNvPr id="19" name="Graphic 65">
              <a:extLst>
                <a:ext uri="{FF2B5EF4-FFF2-40B4-BE49-F238E27FC236}">
                  <a16:creationId xmlns:a16="http://schemas.microsoft.com/office/drawing/2014/main" id="{819FCF28-7466-2C4C-BFEC-6F9DEB18C093}"/>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xmlns="" r:embed="rId12"/>
                </a:ext>
              </a:extLst>
            </a:blip>
            <a:stretch>
              <a:fillRect/>
            </a:stretch>
          </p:blipFill>
          <p:spPr>
            <a:xfrm>
              <a:off x="5956917" y="3559768"/>
              <a:ext cx="571500" cy="571500"/>
            </a:xfrm>
            <a:prstGeom prst="rect">
              <a:avLst/>
            </a:prstGeom>
          </p:spPr>
        </p:pic>
        <p:sp>
          <p:nvSpPr>
            <p:cNvPr id="20" name="TextBox 19">
              <a:extLst>
                <a:ext uri="{FF2B5EF4-FFF2-40B4-BE49-F238E27FC236}">
                  <a16:creationId xmlns:a16="http://schemas.microsoft.com/office/drawing/2014/main" id="{EC88BB28-D31A-2F45-B91B-CBED9A3C8BCE}"/>
                </a:ext>
              </a:extLst>
            </p:cNvPr>
            <p:cNvSpPr txBox="1"/>
            <p:nvPr/>
          </p:nvSpPr>
          <p:spPr>
            <a:xfrm>
              <a:off x="5706292" y="4189108"/>
              <a:ext cx="1072750" cy="486492"/>
            </a:xfrm>
            <a:prstGeom prst="rect">
              <a:avLst/>
            </a:prstGeom>
            <a:noFill/>
          </p:spPr>
          <p:txBody>
            <a:bodyPr wrap="square" rtlCol="0">
              <a:spAutoFit/>
            </a:bodyPr>
            <a:lstStyle/>
            <a:p>
              <a:pPr algn="ctr"/>
              <a:r>
                <a:rPr lang="en-US" sz="688" dirty="0"/>
                <a:t>PostgreSQL instance</a:t>
              </a:r>
            </a:p>
          </p:txBody>
        </p:sp>
      </p:grpSp>
      <p:cxnSp>
        <p:nvCxnSpPr>
          <p:cNvPr id="22" name="Elbow Connector 21"/>
          <p:cNvCxnSpPr>
            <a:endCxn id="16" idx="3"/>
          </p:cNvCxnSpPr>
          <p:nvPr/>
        </p:nvCxnSpPr>
        <p:spPr>
          <a:xfrm rot="10800000">
            <a:off x="4134982" y="2727115"/>
            <a:ext cx="1227246" cy="334977"/>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5" name="Elbow Connector 24"/>
          <p:cNvCxnSpPr>
            <a:endCxn id="19" idx="3"/>
          </p:cNvCxnSpPr>
          <p:nvPr/>
        </p:nvCxnSpPr>
        <p:spPr>
          <a:xfrm rot="10800000" flipV="1">
            <a:off x="3718081" y="3216192"/>
            <a:ext cx="1644146" cy="414234"/>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13" idx="3"/>
          </p:cNvCxnSpPr>
          <p:nvPr/>
        </p:nvCxnSpPr>
        <p:spPr>
          <a:xfrm rot="10800000" flipV="1">
            <a:off x="4485101" y="3430937"/>
            <a:ext cx="877127" cy="683538"/>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6139256" y="3123584"/>
            <a:ext cx="58842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01126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Auditing</a:t>
            </a:r>
            <a:r>
              <a:rPr lang="en-US" dirty="0" smtClean="0"/>
              <a:t> in Amazon RDS PostgreS</a:t>
            </a:r>
            <a:r>
              <a:rPr lang="en-US" dirty="0" smtClean="0"/>
              <a:t>QL</a:t>
            </a:r>
            <a:endParaRPr dirty="0"/>
          </a:p>
        </p:txBody>
      </p:sp>
      <p:sp>
        <p:nvSpPr>
          <p:cNvPr id="3" name="Content Placeholder 2"/>
          <p:cNvSpPr>
            <a:spLocks noGrp="1"/>
          </p:cNvSpPr>
          <p:nvPr>
            <p:ph idx="1"/>
          </p:nvPr>
        </p:nvSpPr>
        <p:spPr>
          <a:xfrm>
            <a:off x="342900" y="1291604"/>
            <a:ext cx="8458200" cy="3145726"/>
          </a:xfrm>
        </p:spPr>
        <p:txBody>
          <a:bodyPr/>
          <a:lstStyle/>
          <a:p>
            <a:pPr lvl="1"/>
            <a:r>
              <a:rPr sz="3200" dirty="0"/>
              <a:t>Object security involves tracking who accessed data in addition to restricting </a:t>
            </a:r>
            <a:r>
              <a:rPr sz="3200" dirty="0" smtClean="0"/>
              <a:t>access</a:t>
            </a:r>
            <a:endParaRPr lang="en-US" sz="3200" dirty="0" smtClean="0"/>
          </a:p>
          <a:p>
            <a:pPr lvl="1"/>
            <a:endParaRPr dirty="0"/>
          </a:p>
          <a:p>
            <a:r>
              <a:rPr lang="en-US" dirty="0" smtClean="0"/>
              <a:t>		</a:t>
            </a:r>
            <a:r>
              <a:rPr dirty="0" smtClean="0"/>
              <a:t>* </a:t>
            </a:r>
            <a:r>
              <a:rPr dirty="0"/>
              <a:t>Auditing will log all required tracking of actions</a:t>
            </a:r>
          </a:p>
          <a:p>
            <a:r>
              <a:rPr dirty="0"/>
              <a:t/>
            </a:r>
            <a:br>
              <a:rPr dirty="0"/>
            </a:br>
            <a:endParaRPr dirty="0"/>
          </a:p>
          <a:p>
            <a:pPr marL="952500"/>
            <a:r>
              <a:rPr sz="1350" dirty="0">
                <a:latin typeface="Courier"/>
              </a:rPr>
              <a:t>        </a:t>
            </a:r>
            <a:r>
              <a:rPr sz="1800" b="1" dirty="0">
                <a:solidFill>
                  <a:srgbClr val="204A87"/>
                </a:solidFill>
                <a:latin typeface="Courier"/>
              </a:rPr>
              <a:t>CREATE</a:t>
            </a:r>
            <a:r>
              <a:rPr sz="1800" dirty="0">
                <a:latin typeface="Courier"/>
              </a:rPr>
              <a:t> </a:t>
            </a:r>
            <a:r>
              <a:rPr sz="1800" b="1" dirty="0">
                <a:solidFill>
                  <a:srgbClr val="204A87"/>
                </a:solidFill>
                <a:latin typeface="Courier"/>
              </a:rPr>
              <a:t>EXTENSION</a:t>
            </a:r>
            <a:r>
              <a:rPr sz="1800" dirty="0">
                <a:latin typeface="Courier"/>
              </a:rPr>
              <a:t> </a:t>
            </a:r>
            <a:r>
              <a:rPr sz="1800" dirty="0" err="1">
                <a:latin typeface="Courier"/>
              </a:rPr>
              <a:t>pgaudit</a:t>
            </a:r>
            <a:r>
              <a:rPr sz="1800" dirty="0">
                <a:latin typeface="Courier"/>
              </a:rPr>
              <a:t>;</a:t>
            </a:r>
          </a:p>
        </p:txBody>
      </p:sp>
    </p:spTree>
    <p:extLst>
      <p:ext uri="{BB962C8B-B14F-4D97-AF65-F5344CB8AC3E}">
        <p14:creationId xmlns:p14="http://schemas.microsoft.com/office/powerpoint/2010/main" val="363152033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Auditing (cont.)</a:t>
            </a:r>
          </a:p>
        </p:txBody>
      </p:sp>
      <p:sp>
        <p:nvSpPr>
          <p:cNvPr id="3" name="Content Placeholder 2"/>
          <p:cNvSpPr>
            <a:spLocks noGrp="1"/>
          </p:cNvSpPr>
          <p:nvPr>
            <p:ph idx="1"/>
          </p:nvPr>
        </p:nvSpPr>
        <p:spPr/>
        <p:txBody>
          <a:bodyPr/>
          <a:lstStyle/>
          <a:p>
            <a:pPr lvl="1"/>
            <a:r>
              <a:rPr dirty="0"/>
              <a:t>What to </a:t>
            </a:r>
            <a:r>
              <a:rPr dirty="0" smtClean="0"/>
              <a:t>audit</a:t>
            </a:r>
            <a:endParaRPr lang="en-US" dirty="0" smtClean="0"/>
          </a:p>
          <a:p>
            <a:pPr lvl="1"/>
            <a:endParaRPr dirty="0"/>
          </a:p>
          <a:p>
            <a:pPr marL="952500"/>
            <a:r>
              <a:rPr sz="1350" dirty="0">
                <a:latin typeface="Courier"/>
              </a:rPr>
              <a:t>      </a:t>
            </a:r>
            <a:r>
              <a:rPr sz="1600" b="1" dirty="0" smtClean="0">
                <a:solidFill>
                  <a:srgbClr val="204A87"/>
                </a:solidFill>
                <a:latin typeface="Courier"/>
              </a:rPr>
              <a:t>ALTER</a:t>
            </a:r>
            <a:r>
              <a:rPr sz="1600" dirty="0" smtClean="0">
                <a:latin typeface="Courier"/>
              </a:rPr>
              <a:t> </a:t>
            </a:r>
            <a:r>
              <a:rPr lang="en-US" sz="1600" b="1" dirty="0" smtClean="0">
                <a:solidFill>
                  <a:srgbClr val="204A87"/>
                </a:solidFill>
                <a:latin typeface="Courier"/>
              </a:rPr>
              <a:t>DATABASE</a:t>
            </a:r>
            <a:r>
              <a:rPr sz="1600" dirty="0" smtClean="0">
                <a:latin typeface="Courier"/>
              </a:rPr>
              <a:t> </a:t>
            </a:r>
            <a:r>
              <a:rPr sz="1600" b="1" dirty="0">
                <a:solidFill>
                  <a:srgbClr val="204A87"/>
                </a:solidFill>
                <a:latin typeface="Courier"/>
              </a:rPr>
              <a:t>SET</a:t>
            </a:r>
            <a:r>
              <a:rPr sz="1600" dirty="0">
                <a:latin typeface="Courier"/>
              </a:rPr>
              <a:t> pgaudit.</a:t>
            </a:r>
            <a:r>
              <a:rPr sz="1600" dirty="0">
                <a:solidFill>
                  <a:srgbClr val="000000"/>
                </a:solidFill>
                <a:latin typeface="Courier"/>
              </a:rPr>
              <a:t>log</a:t>
            </a:r>
            <a:r>
              <a:rPr sz="1600" dirty="0">
                <a:latin typeface="Courier"/>
              </a:rPr>
              <a:t> </a:t>
            </a:r>
            <a:r>
              <a:rPr sz="1600" b="1" dirty="0">
                <a:solidFill>
                  <a:srgbClr val="CE5C00"/>
                </a:solidFill>
                <a:latin typeface="Courier"/>
              </a:rPr>
              <a:t>=</a:t>
            </a:r>
            <a:r>
              <a:rPr sz="1600" dirty="0">
                <a:latin typeface="Courier"/>
              </a:rPr>
              <a:t> </a:t>
            </a:r>
            <a:r>
              <a:rPr sz="1600" dirty="0">
                <a:solidFill>
                  <a:srgbClr val="4E9A06"/>
                </a:solidFill>
                <a:latin typeface="Courier"/>
              </a:rPr>
              <a:t>'READ,ROLE,DDL'</a:t>
            </a:r>
            <a:r>
              <a:rPr sz="1600" dirty="0">
                <a:latin typeface="Courier"/>
              </a:rPr>
              <a:t>;</a:t>
            </a:r>
          </a:p>
        </p:txBody>
      </p:sp>
    </p:spTree>
    <p:extLst>
      <p:ext uri="{BB962C8B-B14F-4D97-AF65-F5344CB8AC3E}">
        <p14:creationId xmlns:p14="http://schemas.microsoft.com/office/powerpoint/2010/main" val="47445112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457200" y="1200150"/>
          <a:ext cx="8229600" cy="197358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274320">
                <a:tc>
                  <a:txBody>
                    <a:bodyPr/>
                    <a:lstStyle/>
                    <a:p>
                      <a:pPr marL="0" lvl="0" indent="0">
                        <a:buNone/>
                      </a:pPr>
                      <a:r>
                        <a:rPr sz="1400"/>
                        <a:t>Classes</a:t>
                      </a:r>
                    </a:p>
                  </a:txBody>
                  <a:tcPr marL="68580" marR="68580" marT="34290" marB="34290"/>
                </a:tc>
                <a:tc>
                  <a:txBody>
                    <a:bodyPr/>
                    <a:lstStyle/>
                    <a:p>
                      <a:pPr marL="0" lvl="0" indent="0">
                        <a:buNone/>
                      </a:pPr>
                      <a:r>
                        <a:rPr sz="1400"/>
                        <a:t>Description</a:t>
                      </a:r>
                    </a:p>
                  </a:txBody>
                  <a:tcPr marL="68580" marR="68580" marT="34290" marB="34290"/>
                </a:tc>
                <a:extLst>
                  <a:ext uri="{0D108BD9-81ED-4DB2-BD59-A6C34878D82A}">
                    <a16:rowId xmlns:a16="http://schemas.microsoft.com/office/drawing/2014/main" val="10000"/>
                  </a:ext>
                </a:extLst>
              </a:tr>
              <a:tr h="274320">
                <a:tc>
                  <a:txBody>
                    <a:bodyPr/>
                    <a:lstStyle/>
                    <a:p>
                      <a:pPr marL="0" lvl="0" indent="0">
                        <a:buNone/>
                      </a:pPr>
                      <a:r>
                        <a:rPr sz="1400"/>
                        <a:t>READ</a:t>
                      </a:r>
                    </a:p>
                  </a:txBody>
                  <a:tcPr marL="68580" marR="68580" marT="34290" marB="34290"/>
                </a:tc>
                <a:tc>
                  <a:txBody>
                    <a:bodyPr/>
                    <a:lstStyle/>
                    <a:p>
                      <a:pPr marL="0" lvl="0" indent="0">
                        <a:buNone/>
                      </a:pPr>
                      <a:r>
                        <a:rPr sz="1400"/>
                        <a:t>SELECT and COPY FROM</a:t>
                      </a:r>
                    </a:p>
                  </a:txBody>
                  <a:tcPr marL="68580" marR="68580" marT="34290" marB="34290"/>
                </a:tc>
                <a:extLst>
                  <a:ext uri="{0D108BD9-81ED-4DB2-BD59-A6C34878D82A}">
                    <a16:rowId xmlns:a16="http://schemas.microsoft.com/office/drawing/2014/main" val="10001"/>
                  </a:ext>
                </a:extLst>
              </a:tr>
              <a:tr h="274320">
                <a:tc>
                  <a:txBody>
                    <a:bodyPr/>
                    <a:lstStyle/>
                    <a:p>
                      <a:pPr marL="0" lvl="0" indent="0">
                        <a:buNone/>
                      </a:pPr>
                      <a:r>
                        <a:rPr sz="1400" dirty="0"/>
                        <a:t>WRITE</a:t>
                      </a:r>
                    </a:p>
                  </a:txBody>
                  <a:tcPr marL="68580" marR="68580" marT="34290" marB="34290"/>
                </a:tc>
                <a:tc>
                  <a:txBody>
                    <a:bodyPr/>
                    <a:lstStyle/>
                    <a:p>
                      <a:pPr marL="0" lvl="0" indent="0">
                        <a:buNone/>
                      </a:pPr>
                      <a:r>
                        <a:rPr sz="1400"/>
                        <a:t>INSERT, UPDATE, DELETE, TRUNCATE, etc</a:t>
                      </a:r>
                    </a:p>
                  </a:txBody>
                  <a:tcPr marL="68580" marR="68580" marT="34290" marB="34290"/>
                </a:tc>
                <a:extLst>
                  <a:ext uri="{0D108BD9-81ED-4DB2-BD59-A6C34878D82A}">
                    <a16:rowId xmlns:a16="http://schemas.microsoft.com/office/drawing/2014/main" val="10002"/>
                  </a:ext>
                </a:extLst>
              </a:tr>
              <a:tr h="274320">
                <a:tc>
                  <a:txBody>
                    <a:bodyPr/>
                    <a:lstStyle/>
                    <a:p>
                      <a:pPr marL="0" lvl="0" indent="0">
                        <a:buNone/>
                      </a:pPr>
                      <a:r>
                        <a:rPr sz="1400"/>
                        <a:t>FUNCTION</a:t>
                      </a:r>
                    </a:p>
                  </a:txBody>
                  <a:tcPr marL="68580" marR="68580" marT="34290" marB="34290"/>
                </a:tc>
                <a:tc>
                  <a:txBody>
                    <a:bodyPr/>
                    <a:lstStyle/>
                    <a:p>
                      <a:pPr marL="0" lvl="0" indent="0">
                        <a:buNone/>
                      </a:pPr>
                      <a:r>
                        <a:rPr sz="1400"/>
                        <a:t>Function calls and DO blocks</a:t>
                      </a:r>
                    </a:p>
                  </a:txBody>
                  <a:tcPr marL="68580" marR="68580" marT="34290" marB="34290"/>
                </a:tc>
                <a:extLst>
                  <a:ext uri="{0D108BD9-81ED-4DB2-BD59-A6C34878D82A}">
                    <a16:rowId xmlns:a16="http://schemas.microsoft.com/office/drawing/2014/main" val="10003"/>
                  </a:ext>
                </a:extLst>
              </a:tr>
              <a:tr h="274320">
                <a:tc>
                  <a:txBody>
                    <a:bodyPr/>
                    <a:lstStyle/>
                    <a:p>
                      <a:pPr marL="0" lvl="0" indent="0">
                        <a:buNone/>
                      </a:pPr>
                      <a:r>
                        <a:rPr sz="1400"/>
                        <a:t>ROLE</a:t>
                      </a:r>
                    </a:p>
                  </a:txBody>
                  <a:tcPr marL="68580" marR="68580" marT="34290" marB="34290"/>
                </a:tc>
                <a:tc>
                  <a:txBody>
                    <a:bodyPr/>
                    <a:lstStyle/>
                    <a:p>
                      <a:pPr marL="0" lvl="0" indent="0">
                        <a:buNone/>
                      </a:pPr>
                      <a:r>
                        <a:rPr sz="1400"/>
                        <a:t>Statements related to roles and privileges</a:t>
                      </a:r>
                    </a:p>
                  </a:txBody>
                  <a:tcPr marL="68580" marR="68580" marT="34290" marB="34290"/>
                </a:tc>
                <a:extLst>
                  <a:ext uri="{0D108BD9-81ED-4DB2-BD59-A6C34878D82A}">
                    <a16:rowId xmlns:a16="http://schemas.microsoft.com/office/drawing/2014/main" val="10004"/>
                  </a:ext>
                </a:extLst>
              </a:tr>
              <a:tr h="274320">
                <a:tc>
                  <a:txBody>
                    <a:bodyPr/>
                    <a:lstStyle/>
                    <a:p>
                      <a:pPr marL="0" lvl="0" indent="0">
                        <a:buNone/>
                      </a:pPr>
                      <a:r>
                        <a:rPr sz="1400"/>
                        <a:t>DDL</a:t>
                      </a:r>
                    </a:p>
                  </a:txBody>
                  <a:tcPr marL="68580" marR="68580" marT="34290" marB="34290"/>
                </a:tc>
                <a:tc>
                  <a:txBody>
                    <a:bodyPr/>
                    <a:lstStyle/>
                    <a:p>
                      <a:pPr marL="0" lvl="0" indent="0">
                        <a:buNone/>
                      </a:pPr>
                      <a:r>
                        <a:rPr sz="1400"/>
                        <a:t>All DDL that is not included in the ROLE class</a:t>
                      </a:r>
                    </a:p>
                  </a:txBody>
                  <a:tcPr marL="68580" marR="68580" marT="34290" marB="34290"/>
                </a:tc>
                <a:extLst>
                  <a:ext uri="{0D108BD9-81ED-4DB2-BD59-A6C34878D82A}">
                    <a16:rowId xmlns:a16="http://schemas.microsoft.com/office/drawing/2014/main" val="10005"/>
                  </a:ext>
                </a:extLst>
              </a:tr>
              <a:tr h="274320">
                <a:tc>
                  <a:txBody>
                    <a:bodyPr/>
                    <a:lstStyle/>
                    <a:p>
                      <a:pPr marL="0" lvl="0" indent="0">
                        <a:buNone/>
                      </a:pPr>
                      <a:r>
                        <a:rPr sz="1400"/>
                        <a:t>MISC</a:t>
                      </a:r>
                    </a:p>
                  </a:txBody>
                  <a:tcPr marL="68580" marR="68580" marT="34290" marB="34290"/>
                </a:tc>
                <a:tc>
                  <a:txBody>
                    <a:bodyPr/>
                    <a:lstStyle/>
                    <a:p>
                      <a:pPr marL="0" lvl="0" indent="0">
                        <a:buNone/>
                      </a:pPr>
                      <a:r>
                        <a:rPr sz="1400" dirty="0"/>
                        <a:t>Miscellaneous commands, e.g. VACUUM</a:t>
                      </a:r>
                    </a:p>
                  </a:txBody>
                  <a:tcPr marL="68580" marR="68580" marT="34290" marB="34290"/>
                </a:tc>
                <a:extLst>
                  <a:ext uri="{0D108BD9-81ED-4DB2-BD59-A6C34878D82A}">
                    <a16:rowId xmlns:a16="http://schemas.microsoft.com/office/drawing/2014/main" val="10006"/>
                  </a:ext>
                </a:extLst>
              </a:tr>
            </a:tbl>
          </a:graphicData>
        </a:graphic>
      </p:graphicFrame>
      <p:pic>
        <p:nvPicPr>
          <p:cNvPr id="2" name="Picture 1"/>
          <p:cNvPicPr>
            <a:picLocks noChangeAspect="1"/>
          </p:cNvPicPr>
          <p:nvPr/>
        </p:nvPicPr>
        <p:blipFill>
          <a:blip r:embed="rId3"/>
          <a:stretch>
            <a:fillRect/>
          </a:stretch>
        </p:blipFill>
        <p:spPr>
          <a:xfrm>
            <a:off x="973198" y="3394701"/>
            <a:ext cx="7197603" cy="1139189"/>
          </a:xfrm>
          <a:prstGeom prst="rect">
            <a:avLst/>
          </a:prstGeom>
        </p:spPr>
      </p:pic>
    </p:spTree>
    <p:extLst>
      <p:ext uri="{BB962C8B-B14F-4D97-AF65-F5344CB8AC3E}">
        <p14:creationId xmlns:p14="http://schemas.microsoft.com/office/powerpoint/2010/main" val="288705924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Object Auditing</a:t>
            </a:r>
          </a:p>
        </p:txBody>
      </p:sp>
      <p:sp>
        <p:nvSpPr>
          <p:cNvPr id="3" name="Content Placeholder 2"/>
          <p:cNvSpPr>
            <a:spLocks noGrp="1"/>
          </p:cNvSpPr>
          <p:nvPr>
            <p:ph idx="1"/>
          </p:nvPr>
        </p:nvSpPr>
        <p:spPr/>
        <p:txBody>
          <a:bodyPr/>
          <a:lstStyle/>
          <a:p>
            <a:pPr lvl="1"/>
            <a:r>
              <a:rPr sz="2800" dirty="0"/>
              <a:t>Usually only specific objects need to be auditing instead of the entire </a:t>
            </a:r>
            <a:r>
              <a:rPr sz="2800" dirty="0" smtClean="0"/>
              <a:t>database</a:t>
            </a:r>
            <a:endParaRPr lang="en-US" sz="2800" dirty="0" smtClean="0"/>
          </a:p>
          <a:p>
            <a:pPr lvl="1"/>
            <a:endParaRPr sz="2800" dirty="0"/>
          </a:p>
          <a:p>
            <a:r>
              <a:rPr sz="1800" dirty="0" smtClean="0"/>
              <a:t>This </a:t>
            </a:r>
            <a:r>
              <a:rPr sz="1800" dirty="0"/>
              <a:t>reduces log volume significantly - For example, only the credit card table is audited but the postal code lookup table is not</a:t>
            </a:r>
          </a:p>
        </p:txBody>
      </p:sp>
    </p:spTree>
    <p:extLst>
      <p:ext uri="{BB962C8B-B14F-4D97-AF65-F5344CB8AC3E}">
        <p14:creationId xmlns:p14="http://schemas.microsoft.com/office/powerpoint/2010/main" val="398446841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Object Auditing (cont.)</a:t>
            </a:r>
          </a:p>
        </p:txBody>
      </p:sp>
      <p:sp>
        <p:nvSpPr>
          <p:cNvPr id="3" name="Content Placeholder 2"/>
          <p:cNvSpPr>
            <a:spLocks noGrp="1"/>
          </p:cNvSpPr>
          <p:nvPr>
            <p:ph idx="1"/>
          </p:nvPr>
        </p:nvSpPr>
        <p:spPr/>
        <p:txBody>
          <a:bodyPr/>
          <a:lstStyle/>
          <a:p>
            <a:pPr lvl="1"/>
            <a:r>
              <a:rPr dirty="0"/>
              <a:t>Object auditing is implemented using roles</a:t>
            </a:r>
          </a:p>
          <a:p>
            <a:r>
              <a:rPr dirty="0"/>
              <a:t/>
            </a:r>
            <a:br>
              <a:rPr dirty="0"/>
            </a:br>
            <a:endParaRPr dirty="0"/>
          </a:p>
          <a:p>
            <a:pPr marL="952500"/>
            <a:r>
              <a:rPr sz="1350" dirty="0">
                <a:latin typeface="Courier"/>
              </a:rPr>
              <a:t>        </a:t>
            </a:r>
            <a:r>
              <a:rPr sz="1350" b="1" dirty="0">
                <a:solidFill>
                  <a:srgbClr val="204A87"/>
                </a:solidFill>
                <a:latin typeface="Courier"/>
              </a:rPr>
              <a:t>CREATE</a:t>
            </a:r>
            <a:r>
              <a:rPr sz="1350" dirty="0">
                <a:latin typeface="Courier"/>
              </a:rPr>
              <a:t> </a:t>
            </a:r>
            <a:r>
              <a:rPr sz="1350" b="1" dirty="0">
                <a:solidFill>
                  <a:srgbClr val="204A87"/>
                </a:solidFill>
                <a:latin typeface="Courier"/>
              </a:rPr>
              <a:t>ROLE</a:t>
            </a:r>
            <a:r>
              <a:rPr sz="1350" dirty="0">
                <a:latin typeface="Courier"/>
              </a:rPr>
              <a:t> auditor;</a:t>
            </a:r>
            <a:r>
              <a:rPr dirty="0"/>
              <a:t/>
            </a:r>
            <a:br>
              <a:rPr dirty="0"/>
            </a:br>
            <a:r>
              <a:rPr sz="1350" dirty="0">
                <a:latin typeface="Courier"/>
              </a:rPr>
              <a:t>        </a:t>
            </a:r>
            <a:r>
              <a:rPr sz="1350" b="1" dirty="0">
                <a:solidFill>
                  <a:srgbClr val="204A87"/>
                </a:solidFill>
                <a:latin typeface="Courier"/>
              </a:rPr>
              <a:t>ALTER</a:t>
            </a:r>
            <a:r>
              <a:rPr sz="1350" dirty="0">
                <a:latin typeface="Courier"/>
              </a:rPr>
              <a:t> </a:t>
            </a:r>
            <a:r>
              <a:rPr sz="1350" b="1" dirty="0">
                <a:solidFill>
                  <a:srgbClr val="204A87"/>
                </a:solidFill>
                <a:latin typeface="Courier"/>
              </a:rPr>
              <a:t>SYSTEM</a:t>
            </a:r>
            <a:r>
              <a:rPr sz="1350" dirty="0">
                <a:latin typeface="Courier"/>
              </a:rPr>
              <a:t> </a:t>
            </a:r>
            <a:r>
              <a:rPr sz="1350" b="1" dirty="0">
                <a:solidFill>
                  <a:srgbClr val="204A87"/>
                </a:solidFill>
                <a:latin typeface="Courier"/>
              </a:rPr>
              <a:t>SET</a:t>
            </a:r>
            <a:r>
              <a:rPr sz="1350" dirty="0">
                <a:latin typeface="Courier"/>
              </a:rPr>
              <a:t> </a:t>
            </a:r>
            <a:r>
              <a:rPr sz="1350" dirty="0" err="1">
                <a:latin typeface="Courier"/>
              </a:rPr>
              <a:t>pgaudit.</a:t>
            </a:r>
            <a:r>
              <a:rPr sz="1350" b="1" dirty="0" err="1">
                <a:solidFill>
                  <a:srgbClr val="204A87"/>
                </a:solidFill>
                <a:latin typeface="Courier"/>
              </a:rPr>
              <a:t>role</a:t>
            </a:r>
            <a:r>
              <a:rPr sz="1350" dirty="0">
                <a:latin typeface="Courier"/>
              </a:rPr>
              <a:t> </a:t>
            </a:r>
            <a:r>
              <a:rPr sz="1350" b="1" dirty="0">
                <a:solidFill>
                  <a:srgbClr val="CE5C00"/>
                </a:solidFill>
                <a:latin typeface="Courier"/>
              </a:rPr>
              <a:t>=</a:t>
            </a:r>
            <a:r>
              <a:rPr sz="1350" dirty="0">
                <a:latin typeface="Courier"/>
              </a:rPr>
              <a:t> </a:t>
            </a:r>
            <a:r>
              <a:rPr sz="1350" dirty="0">
                <a:solidFill>
                  <a:srgbClr val="4E9A06"/>
                </a:solidFill>
                <a:latin typeface="Courier"/>
              </a:rPr>
              <a:t>'auditor'</a:t>
            </a:r>
            <a:r>
              <a:rPr sz="1350" dirty="0">
                <a:latin typeface="Courier"/>
              </a:rPr>
              <a:t>;</a:t>
            </a:r>
            <a:r>
              <a:rPr dirty="0"/>
              <a:t/>
            </a:r>
            <a:br>
              <a:rPr dirty="0"/>
            </a:br>
            <a:r>
              <a:rPr dirty="0"/>
              <a:t/>
            </a:r>
            <a:br>
              <a:rPr dirty="0"/>
            </a:br>
            <a:r>
              <a:rPr sz="1350" dirty="0">
                <a:latin typeface="Courier"/>
              </a:rPr>
              <a:t>        </a:t>
            </a:r>
            <a:r>
              <a:rPr sz="1350" b="1" dirty="0">
                <a:solidFill>
                  <a:srgbClr val="204A87"/>
                </a:solidFill>
                <a:latin typeface="Courier"/>
              </a:rPr>
              <a:t>GRANT</a:t>
            </a:r>
            <a:r>
              <a:rPr sz="1350" dirty="0">
                <a:latin typeface="Courier"/>
              </a:rPr>
              <a:t> </a:t>
            </a:r>
            <a:r>
              <a:rPr sz="1350" b="1" dirty="0">
                <a:solidFill>
                  <a:srgbClr val="204A87"/>
                </a:solidFill>
                <a:latin typeface="Courier"/>
              </a:rPr>
              <a:t>SELECT</a:t>
            </a:r>
            <a:r>
              <a:rPr sz="1350" dirty="0">
                <a:latin typeface="Courier"/>
              </a:rPr>
              <a:t>, </a:t>
            </a:r>
            <a:r>
              <a:rPr sz="1350" b="1" dirty="0">
                <a:solidFill>
                  <a:srgbClr val="204A87"/>
                </a:solidFill>
                <a:latin typeface="Courier"/>
              </a:rPr>
              <a:t>INSERT</a:t>
            </a:r>
            <a:r>
              <a:rPr sz="1350" dirty="0">
                <a:latin typeface="Courier"/>
              </a:rPr>
              <a:t>, </a:t>
            </a:r>
            <a:r>
              <a:rPr sz="1350" b="1" dirty="0">
                <a:solidFill>
                  <a:srgbClr val="204A87"/>
                </a:solidFill>
                <a:latin typeface="Courier"/>
              </a:rPr>
              <a:t>DELETE</a:t>
            </a:r>
            <a:r>
              <a:rPr dirty="0"/>
              <a:t/>
            </a:r>
            <a:br>
              <a:rPr dirty="0"/>
            </a:br>
            <a:r>
              <a:rPr sz="1350" dirty="0">
                <a:latin typeface="Courier"/>
              </a:rPr>
              <a:t>            </a:t>
            </a:r>
            <a:r>
              <a:rPr sz="1350" b="1" dirty="0">
                <a:solidFill>
                  <a:srgbClr val="204A87"/>
                </a:solidFill>
                <a:latin typeface="Courier"/>
              </a:rPr>
              <a:t>ON</a:t>
            </a:r>
            <a:r>
              <a:rPr sz="1350" dirty="0">
                <a:latin typeface="Courier"/>
              </a:rPr>
              <a:t> bar </a:t>
            </a:r>
            <a:r>
              <a:rPr sz="1350" b="1" dirty="0">
                <a:solidFill>
                  <a:srgbClr val="204A87"/>
                </a:solidFill>
                <a:latin typeface="Courier"/>
              </a:rPr>
              <a:t>TO</a:t>
            </a:r>
            <a:r>
              <a:rPr sz="1350" dirty="0">
                <a:latin typeface="Courier"/>
              </a:rPr>
              <a:t> auditor;</a:t>
            </a:r>
          </a:p>
        </p:txBody>
      </p:sp>
    </p:spTree>
    <p:extLst>
      <p:ext uri="{BB962C8B-B14F-4D97-AF65-F5344CB8AC3E}">
        <p14:creationId xmlns:p14="http://schemas.microsoft.com/office/powerpoint/2010/main" val="254477432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49" y="191763"/>
            <a:ext cx="8205304" cy="387798"/>
          </a:xfrm>
        </p:spPr>
        <p:txBody>
          <a:bodyPr/>
          <a:lstStyle/>
          <a:p>
            <a:r>
              <a:rPr dirty="0"/>
              <a:t>Reading the Audit Logs</a:t>
            </a:r>
          </a:p>
        </p:txBody>
      </p:sp>
      <p:sp>
        <p:nvSpPr>
          <p:cNvPr id="3" name="Content Placeholder 2"/>
          <p:cNvSpPr>
            <a:spLocks noGrp="1"/>
          </p:cNvSpPr>
          <p:nvPr>
            <p:ph idx="1"/>
          </p:nvPr>
        </p:nvSpPr>
        <p:spPr>
          <a:xfrm>
            <a:off x="345163" y="834409"/>
            <a:ext cx="8707347" cy="3657559"/>
          </a:xfrm>
        </p:spPr>
        <p:txBody>
          <a:bodyPr/>
          <a:lstStyle/>
          <a:p>
            <a:pPr indent="-285750"/>
            <a:r>
              <a:rPr sz="2000" dirty="0"/>
              <a:t>Audit records are added to the normal PostgreSQL logs in the following CSV </a:t>
            </a:r>
            <a:r>
              <a:rPr sz="2000" dirty="0" smtClean="0"/>
              <a:t>format</a:t>
            </a:r>
            <a:endParaRPr lang="en-US" sz="2000" dirty="0" smtClean="0"/>
          </a:p>
          <a:p>
            <a:pPr indent="-285750"/>
            <a:endParaRPr sz="1800" dirty="0"/>
          </a:p>
          <a:p>
            <a:r>
              <a:rPr lang="en-US" sz="2000" dirty="0" smtClean="0"/>
              <a:t>Action	:						    Audit Log:</a:t>
            </a:r>
            <a:r>
              <a:rPr sz="2000" dirty="0"/>
              <a:t/>
            </a:r>
            <a:br>
              <a:rPr sz="2000" dirty="0"/>
            </a:br>
            <a:endParaRPr sz="2000" dirty="0"/>
          </a:p>
        </p:txBody>
      </p:sp>
      <p:pic>
        <p:nvPicPr>
          <p:cNvPr id="5" name="Picture 4"/>
          <p:cNvPicPr>
            <a:picLocks noChangeAspect="1"/>
          </p:cNvPicPr>
          <p:nvPr/>
        </p:nvPicPr>
        <p:blipFill>
          <a:blip r:embed="rId2"/>
          <a:stretch>
            <a:fillRect/>
          </a:stretch>
        </p:blipFill>
        <p:spPr>
          <a:xfrm>
            <a:off x="182928" y="2003672"/>
            <a:ext cx="3905250" cy="2181225"/>
          </a:xfrm>
          <a:prstGeom prst="rect">
            <a:avLst/>
          </a:prstGeom>
        </p:spPr>
      </p:pic>
      <p:pic>
        <p:nvPicPr>
          <p:cNvPr id="6" name="Picture 5"/>
          <p:cNvPicPr>
            <a:picLocks noChangeAspect="1"/>
          </p:cNvPicPr>
          <p:nvPr/>
        </p:nvPicPr>
        <p:blipFill>
          <a:blip r:embed="rId3"/>
          <a:stretch>
            <a:fillRect/>
          </a:stretch>
        </p:blipFill>
        <p:spPr>
          <a:xfrm>
            <a:off x="4264475" y="2166554"/>
            <a:ext cx="4788035" cy="1855462"/>
          </a:xfrm>
          <a:prstGeom prst="rect">
            <a:avLst/>
          </a:prstGeom>
        </p:spPr>
      </p:pic>
    </p:spTree>
    <p:extLst>
      <p:ext uri="{BB962C8B-B14F-4D97-AF65-F5344CB8AC3E}">
        <p14:creationId xmlns:p14="http://schemas.microsoft.com/office/powerpoint/2010/main" val="147356259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457200" y="1200150"/>
          <a:ext cx="8229600" cy="28194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274320">
                <a:tc>
                  <a:txBody>
                    <a:bodyPr/>
                    <a:lstStyle/>
                    <a:p>
                      <a:pPr marL="0" lvl="0" indent="0">
                        <a:buNone/>
                      </a:pPr>
                      <a:r>
                        <a:rPr sz="1400"/>
                        <a:t>Field</a:t>
                      </a:r>
                    </a:p>
                  </a:txBody>
                  <a:tcPr marL="68580" marR="68580" marT="34290" marB="34290"/>
                </a:tc>
                <a:tc>
                  <a:txBody>
                    <a:bodyPr/>
                    <a:lstStyle/>
                    <a:p>
                      <a:pPr marL="0" lvl="0" indent="0">
                        <a:buNone/>
                      </a:pPr>
                      <a:r>
                        <a:rPr sz="1400"/>
                        <a:t>Description</a:t>
                      </a:r>
                    </a:p>
                  </a:txBody>
                  <a:tcPr marL="68580" marR="68580" marT="34290" marB="34290"/>
                </a:tc>
                <a:extLst>
                  <a:ext uri="{0D108BD9-81ED-4DB2-BD59-A6C34878D82A}">
                    <a16:rowId xmlns:a16="http://schemas.microsoft.com/office/drawing/2014/main" val="10000"/>
                  </a:ext>
                </a:extLst>
              </a:tr>
              <a:tr h="274320">
                <a:tc>
                  <a:txBody>
                    <a:bodyPr/>
                    <a:lstStyle/>
                    <a:p>
                      <a:pPr marL="0" lvl="0" indent="0">
                        <a:buNone/>
                      </a:pPr>
                      <a:r>
                        <a:rPr sz="1400"/>
                        <a:t>AUDIT_TYPE</a:t>
                      </a:r>
                    </a:p>
                  </a:txBody>
                  <a:tcPr marL="68580" marR="68580" marT="34290" marB="34290"/>
                </a:tc>
                <a:tc>
                  <a:txBody>
                    <a:bodyPr/>
                    <a:lstStyle/>
                    <a:p>
                      <a:pPr marL="0" lvl="0" indent="0">
                        <a:buNone/>
                      </a:pPr>
                      <a:r>
                        <a:rPr sz="1400"/>
                        <a:t>SESSION or OBJECT</a:t>
                      </a:r>
                    </a:p>
                  </a:txBody>
                  <a:tcPr marL="68580" marR="68580" marT="34290" marB="34290"/>
                </a:tc>
                <a:extLst>
                  <a:ext uri="{0D108BD9-81ED-4DB2-BD59-A6C34878D82A}">
                    <a16:rowId xmlns:a16="http://schemas.microsoft.com/office/drawing/2014/main" val="10001"/>
                  </a:ext>
                </a:extLst>
              </a:tr>
              <a:tr h="274320">
                <a:tc>
                  <a:txBody>
                    <a:bodyPr/>
                    <a:lstStyle/>
                    <a:p>
                      <a:pPr marL="0" lvl="0" indent="0">
                        <a:buNone/>
                      </a:pPr>
                      <a:r>
                        <a:rPr sz="1400"/>
                        <a:t>STATEMENT_ID</a:t>
                      </a:r>
                    </a:p>
                  </a:txBody>
                  <a:tcPr marL="68580" marR="68580" marT="34290" marB="34290"/>
                </a:tc>
                <a:tc>
                  <a:txBody>
                    <a:bodyPr/>
                    <a:lstStyle/>
                    <a:p>
                      <a:pPr marL="0" lvl="0" indent="0">
                        <a:buNone/>
                      </a:pPr>
                      <a:r>
                        <a:rPr sz="1400"/>
                        <a:t>Unique statement ID for the session</a:t>
                      </a:r>
                    </a:p>
                  </a:txBody>
                  <a:tcPr marL="68580" marR="68580" marT="34290" marB="34290"/>
                </a:tc>
                <a:extLst>
                  <a:ext uri="{0D108BD9-81ED-4DB2-BD59-A6C34878D82A}">
                    <a16:rowId xmlns:a16="http://schemas.microsoft.com/office/drawing/2014/main" val="10002"/>
                  </a:ext>
                </a:extLst>
              </a:tr>
              <a:tr h="274320">
                <a:tc>
                  <a:txBody>
                    <a:bodyPr/>
                    <a:lstStyle/>
                    <a:p>
                      <a:pPr marL="0" lvl="0" indent="0">
                        <a:buNone/>
                      </a:pPr>
                      <a:r>
                        <a:rPr sz="1400"/>
                        <a:t>SUBSTATEMENT_ID</a:t>
                      </a:r>
                    </a:p>
                  </a:txBody>
                  <a:tcPr marL="68580" marR="68580" marT="34290" marB="34290"/>
                </a:tc>
                <a:tc>
                  <a:txBody>
                    <a:bodyPr/>
                    <a:lstStyle/>
                    <a:p>
                      <a:pPr marL="0" lvl="0" indent="0">
                        <a:buNone/>
                      </a:pPr>
                      <a:r>
                        <a:rPr sz="1400"/>
                        <a:t>Substatement ID</a:t>
                      </a:r>
                    </a:p>
                  </a:txBody>
                  <a:tcPr marL="68580" marR="68580" marT="34290" marB="34290"/>
                </a:tc>
                <a:extLst>
                  <a:ext uri="{0D108BD9-81ED-4DB2-BD59-A6C34878D82A}">
                    <a16:rowId xmlns:a16="http://schemas.microsoft.com/office/drawing/2014/main" val="10003"/>
                  </a:ext>
                </a:extLst>
              </a:tr>
              <a:tr h="274320">
                <a:tc>
                  <a:txBody>
                    <a:bodyPr/>
                    <a:lstStyle/>
                    <a:p>
                      <a:pPr marL="0" lvl="0" indent="0">
                        <a:buNone/>
                      </a:pPr>
                      <a:r>
                        <a:rPr sz="1400"/>
                        <a:t>CLASS</a:t>
                      </a:r>
                    </a:p>
                  </a:txBody>
                  <a:tcPr marL="68580" marR="68580" marT="34290" marB="34290"/>
                </a:tc>
                <a:tc>
                  <a:txBody>
                    <a:bodyPr/>
                    <a:lstStyle/>
                    <a:p>
                      <a:pPr marL="0" lvl="0" indent="0">
                        <a:buNone/>
                      </a:pPr>
                      <a:r>
                        <a:rPr sz="1400"/>
                        <a:t>e.g. (READ, ROLE)</a:t>
                      </a:r>
                    </a:p>
                  </a:txBody>
                  <a:tcPr marL="68580" marR="68580" marT="34290" marB="34290"/>
                </a:tc>
                <a:extLst>
                  <a:ext uri="{0D108BD9-81ED-4DB2-BD59-A6C34878D82A}">
                    <a16:rowId xmlns:a16="http://schemas.microsoft.com/office/drawing/2014/main" val="10004"/>
                  </a:ext>
                </a:extLst>
              </a:tr>
              <a:tr h="274320">
                <a:tc>
                  <a:txBody>
                    <a:bodyPr/>
                    <a:lstStyle/>
                    <a:p>
                      <a:pPr marL="0" lvl="0" indent="0">
                        <a:buNone/>
                      </a:pPr>
                      <a:r>
                        <a:rPr sz="1400"/>
                        <a:t>COMMAND</a:t>
                      </a:r>
                    </a:p>
                  </a:txBody>
                  <a:tcPr marL="68580" marR="68580" marT="34290" marB="34290"/>
                </a:tc>
                <a:tc>
                  <a:txBody>
                    <a:bodyPr/>
                    <a:lstStyle/>
                    <a:p>
                      <a:pPr marL="0" lvl="0" indent="0">
                        <a:buNone/>
                      </a:pPr>
                      <a:r>
                        <a:rPr sz="1400"/>
                        <a:t>e.g. ALTER TABLE, SELECT.</a:t>
                      </a:r>
                    </a:p>
                  </a:txBody>
                  <a:tcPr marL="68580" marR="68580" marT="34290" marB="34290"/>
                </a:tc>
                <a:extLst>
                  <a:ext uri="{0D108BD9-81ED-4DB2-BD59-A6C34878D82A}">
                    <a16:rowId xmlns:a16="http://schemas.microsoft.com/office/drawing/2014/main" val="10005"/>
                  </a:ext>
                </a:extLst>
              </a:tr>
              <a:tr h="274320">
                <a:tc>
                  <a:txBody>
                    <a:bodyPr/>
                    <a:lstStyle/>
                    <a:p>
                      <a:pPr marL="0" lvl="0" indent="0">
                        <a:buNone/>
                      </a:pPr>
                      <a:r>
                        <a:rPr sz="1400"/>
                        <a:t>OBJECT_TYPE</a:t>
                      </a:r>
                    </a:p>
                  </a:txBody>
                  <a:tcPr marL="68580" marR="68580" marT="34290" marB="34290"/>
                </a:tc>
                <a:tc>
                  <a:txBody>
                    <a:bodyPr/>
                    <a:lstStyle/>
                    <a:p>
                      <a:pPr marL="0" lvl="0" indent="0">
                        <a:buNone/>
                      </a:pPr>
                      <a:r>
                        <a:rPr sz="1400"/>
                        <a:t>TABLE, INDEX, VIEW, etc</a:t>
                      </a:r>
                    </a:p>
                  </a:txBody>
                  <a:tcPr marL="68580" marR="68580" marT="34290" marB="34290"/>
                </a:tc>
                <a:extLst>
                  <a:ext uri="{0D108BD9-81ED-4DB2-BD59-A6C34878D82A}">
                    <a16:rowId xmlns:a16="http://schemas.microsoft.com/office/drawing/2014/main" val="10006"/>
                  </a:ext>
                </a:extLst>
              </a:tr>
              <a:tr h="274320">
                <a:tc>
                  <a:txBody>
                    <a:bodyPr/>
                    <a:lstStyle/>
                    <a:p>
                      <a:pPr marL="0" lvl="0" indent="0">
                        <a:buNone/>
                      </a:pPr>
                      <a:r>
                        <a:rPr sz="1400"/>
                        <a:t>OBJECT_NAME</a:t>
                      </a:r>
                    </a:p>
                  </a:txBody>
                  <a:tcPr marL="68580" marR="68580" marT="34290" marB="34290"/>
                </a:tc>
                <a:tc>
                  <a:txBody>
                    <a:bodyPr/>
                    <a:lstStyle/>
                    <a:p>
                      <a:pPr marL="0" lvl="0" indent="0">
                        <a:buNone/>
                      </a:pPr>
                      <a:r>
                        <a:rPr sz="1400"/>
                        <a:t>The fully-qualified object name</a:t>
                      </a:r>
                    </a:p>
                  </a:txBody>
                  <a:tcPr marL="68580" marR="68580" marT="34290" marB="34290"/>
                </a:tc>
                <a:extLst>
                  <a:ext uri="{0D108BD9-81ED-4DB2-BD59-A6C34878D82A}">
                    <a16:rowId xmlns:a16="http://schemas.microsoft.com/office/drawing/2014/main" val="10007"/>
                  </a:ext>
                </a:extLst>
              </a:tr>
              <a:tr h="274320">
                <a:tc>
                  <a:txBody>
                    <a:bodyPr/>
                    <a:lstStyle/>
                    <a:p>
                      <a:pPr marL="0" lvl="0" indent="0">
                        <a:buNone/>
                      </a:pPr>
                      <a:r>
                        <a:rPr sz="1400"/>
                        <a:t>STATEMENT</a:t>
                      </a:r>
                    </a:p>
                  </a:txBody>
                  <a:tcPr marL="68580" marR="68580" marT="34290" marB="34290"/>
                </a:tc>
                <a:tc>
                  <a:txBody>
                    <a:bodyPr/>
                    <a:lstStyle/>
                    <a:p>
                      <a:pPr marL="0" lvl="0" indent="0">
                        <a:buNone/>
                      </a:pPr>
                      <a:r>
                        <a:rPr sz="1400"/>
                        <a:t>Statement executed on the backend</a:t>
                      </a:r>
                    </a:p>
                  </a:txBody>
                  <a:tcPr marL="68580" marR="68580" marT="34290" marB="34290"/>
                </a:tc>
                <a:extLst>
                  <a:ext uri="{0D108BD9-81ED-4DB2-BD59-A6C34878D82A}">
                    <a16:rowId xmlns:a16="http://schemas.microsoft.com/office/drawing/2014/main" val="10008"/>
                  </a:ext>
                </a:extLst>
              </a:tr>
              <a:tr h="274320">
                <a:tc>
                  <a:txBody>
                    <a:bodyPr/>
                    <a:lstStyle/>
                    <a:p>
                      <a:pPr marL="0" lvl="0" indent="0">
                        <a:buNone/>
                      </a:pPr>
                      <a:r>
                        <a:rPr sz="1400"/>
                        <a:t>PARAMETER</a:t>
                      </a:r>
                    </a:p>
                  </a:txBody>
                  <a:tcPr marL="68580" marR="68580" marT="34290" marB="34290"/>
                </a:tc>
                <a:tc>
                  <a:txBody>
                    <a:bodyPr/>
                    <a:lstStyle/>
                    <a:p>
                      <a:pPr marL="0" lvl="0" indent="0">
                        <a:buNone/>
                      </a:pPr>
                      <a:r>
                        <a:rPr sz="1400"/>
                        <a:t>Statement parameters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15396770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290375108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BC15AB-02C4-47DF-9568-4A098FEBB38D}"/>
              </a:ext>
            </a:extLst>
          </p:cNvPr>
          <p:cNvSpPr>
            <a:spLocks noGrp="1"/>
          </p:cNvSpPr>
          <p:nvPr>
            <p:ph type="title"/>
          </p:nvPr>
        </p:nvSpPr>
        <p:spPr/>
        <p:txBody>
          <a:bodyPr/>
          <a:lstStyle/>
          <a:p>
            <a:r>
              <a:rPr lang="en-US" b="1" dirty="0">
                <a:solidFill>
                  <a:srgbClr val="FF0000"/>
                </a:solidFill>
              </a:rPr>
              <a:t>LABS!</a:t>
            </a:r>
          </a:p>
        </p:txBody>
      </p:sp>
    </p:spTree>
    <p:extLst>
      <p:ext uri="{BB962C8B-B14F-4D97-AF65-F5344CB8AC3E}">
        <p14:creationId xmlns:p14="http://schemas.microsoft.com/office/powerpoint/2010/main" val="289665252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5"/>
          <p:cNvSpPr txBox="1">
            <a:spLocks/>
          </p:cNvSpPr>
          <p:nvPr/>
        </p:nvSpPr>
        <p:spPr>
          <a:xfrm>
            <a:off x="797955" y="952240"/>
            <a:ext cx="5729934" cy="3992888"/>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5900" indent="-215900">
              <a:lnSpc>
                <a:spcPct val="90000"/>
              </a:lnSpc>
              <a:spcBef>
                <a:spcPts val="1200"/>
              </a:spcBef>
              <a:spcAft>
                <a:spcPts val="600"/>
              </a:spcAft>
              <a:buFont typeface="Arial" panose="020B0604020202020204" pitchFamily="34" charset="0"/>
              <a:buChar char="•"/>
              <a:defRPr/>
            </a:pP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Network security </a:t>
            </a:r>
          </a:p>
          <a:p>
            <a:pPr marL="365125" lvl="1" indent="-144463">
              <a:lnSpc>
                <a:spcPct val="90000"/>
              </a:lnSpc>
              <a:spcBef>
                <a:spcPts val="200"/>
              </a:spcBef>
              <a:spcAft>
                <a:spcPts val="200"/>
              </a:spcAft>
              <a:buFont typeface="Arial" panose="020B0604020202020204" pitchFamily="34" charset="0"/>
              <a:buChar char="•"/>
              <a:defRPr/>
            </a:pPr>
            <a:r>
              <a:rPr lang="en-US" sz="1200" spc="-2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Amazon Virtual Private Cloud (VPC) security groups act as a virtual firewall to control inbound and outbound traffic</a:t>
            </a:r>
          </a:p>
          <a:p>
            <a:pPr marL="215900" indent="-215900">
              <a:lnSpc>
                <a:spcPct val="90000"/>
              </a:lnSpc>
              <a:spcBef>
                <a:spcPts val="1200"/>
              </a:spcBef>
              <a:spcAft>
                <a:spcPts val="600"/>
              </a:spcAft>
              <a:buFont typeface="Arial" panose="020B0604020202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Resource access permissions</a:t>
            </a:r>
          </a:p>
          <a:p>
            <a:pPr marL="365125" lvl="1" indent="-144463">
              <a:lnSpc>
                <a:spcPct val="90000"/>
              </a:lnSpc>
              <a:spcBef>
                <a:spcPts val="200"/>
              </a:spcBef>
              <a:spcAft>
                <a:spcPts val="200"/>
              </a:spcAft>
              <a:buFont typeface="Arial" panose="020B0604020202020204" pitchFamily="34" charset="0"/>
              <a:buChar char="•"/>
              <a:defRPr/>
            </a:pPr>
            <a:r>
              <a:rPr lang="en-US" sz="1200" spc="-2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AWS Identity and Access Management (IAM) provides resource-level role permission controls</a:t>
            </a:r>
          </a:p>
          <a:p>
            <a:pPr marL="215900" indent="-215900">
              <a:lnSpc>
                <a:spcPct val="90000"/>
              </a:lnSpc>
              <a:spcBef>
                <a:spcPts val="1200"/>
              </a:spcBef>
              <a:spcAft>
                <a:spcPts val="600"/>
              </a:spcAft>
              <a:buFont typeface="Arial" panose="020B0604020202020204" pitchFamily="34" charset="0"/>
              <a:buChar char="•"/>
              <a:defRPr/>
            </a:pP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Data encryption</a:t>
            </a:r>
          </a:p>
          <a:p>
            <a:pPr marL="365125" lvl="1" indent="-144463">
              <a:lnSpc>
                <a:spcPct val="90000"/>
              </a:lnSpc>
              <a:spcBef>
                <a:spcPts val="200"/>
              </a:spcBef>
              <a:spcAft>
                <a:spcPts val="200"/>
              </a:spcAft>
              <a:buFont typeface="Arial" panose="020B0604020202020204" pitchFamily="34" charset="0"/>
              <a:buChar char="•"/>
              <a:defRPr/>
            </a:pPr>
            <a:r>
              <a:rPr lang="en-US" sz="1200" spc="-2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Encryption at rest using AWS KMS or Oracle/Microsoft TDE</a:t>
            </a:r>
          </a:p>
          <a:p>
            <a:pPr marL="365125" lvl="1" indent="-144463">
              <a:lnSpc>
                <a:spcPct val="90000"/>
              </a:lnSpc>
              <a:spcBef>
                <a:spcPts val="200"/>
              </a:spcBef>
              <a:spcAft>
                <a:spcPts val="200"/>
              </a:spcAft>
              <a:buFont typeface="Arial" panose="020B0604020202020204" pitchFamily="34" charset="0"/>
              <a:buChar char="•"/>
              <a:defRPr/>
            </a:pPr>
            <a:r>
              <a:rPr lang="en-US" sz="1200" spc="-2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SSL protection for data in transit</a:t>
            </a:r>
          </a:p>
          <a:p>
            <a:pPr marL="215900" indent="-215900">
              <a:lnSpc>
                <a:spcPct val="90000"/>
              </a:lnSpc>
              <a:spcBef>
                <a:spcPts val="1200"/>
              </a:spcBef>
              <a:spcAft>
                <a:spcPts val="600"/>
              </a:spcAft>
              <a:buFont typeface="Arial" panose="020B0604020202020204" pitchFamily="34" charset="0"/>
              <a:buChar char="•"/>
              <a:defRPr/>
            </a:pP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Compliance and assurance programs for finance, healthcare, government, and more</a:t>
            </a:r>
          </a:p>
          <a:p>
            <a:pPr marL="365125" lvl="1" indent="-144463">
              <a:lnSpc>
                <a:spcPct val="90000"/>
              </a:lnSpc>
              <a:spcBef>
                <a:spcPts val="200"/>
              </a:spcBef>
              <a:spcAft>
                <a:spcPts val="200"/>
              </a:spcAft>
              <a:buFont typeface="Arial" panose="020B0604020202020204" pitchFamily="34" charset="0"/>
              <a:buChar char="•"/>
              <a:defRPr/>
            </a:pPr>
            <a:r>
              <a:rPr lang="en-US" sz="1200" spc="-2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HIPAA eligibility under a Business Associate Agreement (BAA) with AWS</a:t>
            </a:r>
          </a:p>
          <a:p>
            <a:pPr marL="215900" indent="-215900">
              <a:lnSpc>
                <a:spcPct val="90000"/>
              </a:lnSpc>
              <a:spcBef>
                <a:spcPts val="1200"/>
              </a:spcBef>
              <a:spcAft>
                <a:spcPts val="600"/>
              </a:spcAft>
              <a:buFont typeface="Arial" panose="020B0604020202020204" pitchFamily="34" charset="0"/>
              <a:buChar char="•"/>
              <a:defRPr/>
            </a:pP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Active Directory / Kerberos integration</a:t>
            </a:r>
          </a:p>
          <a:p>
            <a:pPr marL="365125" lvl="1" indent="-144463">
              <a:lnSpc>
                <a:spcPct val="90000"/>
              </a:lnSpc>
              <a:spcBef>
                <a:spcPts val="200"/>
              </a:spcBef>
              <a:spcAft>
                <a:spcPts val="200"/>
              </a:spcAft>
              <a:buFont typeface="Arial" panose="020B0604020202020204" pitchFamily="34" charset="0"/>
              <a:buChar char="•"/>
              <a:defRPr/>
            </a:pPr>
            <a:r>
              <a:rPr lang="en-US" sz="1200" spc="-20" dirty="0" smtClean="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Amazon RDS </a:t>
            </a:r>
            <a:r>
              <a:rPr lang="en-US" sz="1200" spc="-2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for Oracle, SQL Server, </a:t>
            </a:r>
            <a:r>
              <a:rPr lang="en-US" sz="1200" spc="-20" dirty="0" smtClean="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PostgreSQL and Aurora PostgreSQL</a:t>
            </a:r>
            <a:endParaRPr lang="en-US" sz="1200" spc="-2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endParaRPr>
          </a:p>
          <a:p>
            <a:pPr marL="365125" lvl="1" indent="-144463">
              <a:lnSpc>
                <a:spcPct val="90000"/>
              </a:lnSpc>
              <a:spcBef>
                <a:spcPts val="200"/>
              </a:spcBef>
              <a:spcAft>
                <a:spcPts val="200"/>
              </a:spcAft>
              <a:buFont typeface="Arial" panose="020B0604020202020204" pitchFamily="34" charset="0"/>
              <a:buChar char="•"/>
              <a:defRPr/>
            </a:pPr>
            <a:endParaRPr lang="en-US" sz="1200" spc="-2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itle 4">
            <a:extLst>
              <a:ext uri="{FF2B5EF4-FFF2-40B4-BE49-F238E27FC236}">
                <a16:creationId xmlns:a16="http://schemas.microsoft.com/office/drawing/2014/main" id="{E9BDF346-4A9A-4968-8595-4997593817BD}"/>
              </a:ext>
            </a:extLst>
          </p:cNvPr>
          <p:cNvSpPr>
            <a:spLocks noGrp="1"/>
          </p:cNvSpPr>
          <p:nvPr>
            <p:ph type="title"/>
          </p:nvPr>
        </p:nvSpPr>
        <p:spPr/>
        <p:txBody>
          <a:bodyPr/>
          <a:lstStyle/>
          <a:p>
            <a:r>
              <a:rPr lang="en-US"/>
              <a:t>Security and compliance</a:t>
            </a:r>
            <a:endParaRPr lang="en-US" dirty="0"/>
          </a:p>
        </p:txBody>
      </p:sp>
      <p:grpSp>
        <p:nvGrpSpPr>
          <p:cNvPr id="18" name="Group 17">
            <a:extLst>
              <a:ext uri="{FF2B5EF4-FFF2-40B4-BE49-F238E27FC236}">
                <a16:creationId xmlns:a16="http://schemas.microsoft.com/office/drawing/2014/main" id="{9D041A41-78B2-4FD7-9B62-952D5A9B67F4}"/>
              </a:ext>
            </a:extLst>
          </p:cNvPr>
          <p:cNvGrpSpPr/>
          <p:nvPr/>
        </p:nvGrpSpPr>
        <p:grpSpPr>
          <a:xfrm>
            <a:off x="6686037" y="1652982"/>
            <a:ext cx="2016519" cy="2251881"/>
            <a:chOff x="769656" y="1652982"/>
            <a:chExt cx="2016519" cy="2251881"/>
          </a:xfrm>
        </p:grpSpPr>
        <p:grpSp>
          <p:nvGrpSpPr>
            <p:cNvPr id="19" name="Group 18">
              <a:extLst>
                <a:ext uri="{FF2B5EF4-FFF2-40B4-BE49-F238E27FC236}">
                  <a16:creationId xmlns:a16="http://schemas.microsoft.com/office/drawing/2014/main" id="{1353A810-87EA-4211-87A9-1A597526B924}"/>
                </a:ext>
              </a:extLst>
            </p:cNvPr>
            <p:cNvGrpSpPr/>
            <p:nvPr/>
          </p:nvGrpSpPr>
          <p:grpSpPr>
            <a:xfrm>
              <a:off x="769656" y="1652982"/>
              <a:ext cx="1607873" cy="2137406"/>
              <a:chOff x="2552860" y="2943359"/>
              <a:chExt cx="265113" cy="352425"/>
            </a:xfrm>
          </p:grpSpPr>
          <p:sp>
            <p:nvSpPr>
              <p:cNvPr id="25" name="Freeform 5">
                <a:extLst>
                  <a:ext uri="{FF2B5EF4-FFF2-40B4-BE49-F238E27FC236}">
                    <a16:creationId xmlns:a16="http://schemas.microsoft.com/office/drawing/2014/main" id="{F468EC47-B7DC-4367-8279-8C3CEB08038B}"/>
                  </a:ext>
                </a:extLst>
              </p:cNvPr>
              <p:cNvSpPr>
                <a:spLocks/>
              </p:cNvSpPr>
              <p:nvPr/>
            </p:nvSpPr>
            <p:spPr bwMode="auto">
              <a:xfrm>
                <a:off x="2552860" y="2943359"/>
                <a:ext cx="265112" cy="352425"/>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solidFill>
                <a:srgbClr val="FFFFFF"/>
              </a:solidFill>
              <a:ln w="28575" cap="rnd">
                <a:solidFill>
                  <a:schemeClr val="tx1"/>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74746"/>
                  </a:solidFill>
                  <a:effectLst/>
                  <a:uLnTx/>
                  <a:uFillTx/>
                  <a:latin typeface="Arial"/>
                  <a:ea typeface="+mn-ea"/>
                  <a:cs typeface="+mn-cs"/>
                </a:endParaRPr>
              </a:p>
            </p:txBody>
          </p:sp>
          <p:sp>
            <p:nvSpPr>
              <p:cNvPr id="26" name="Freeform 5">
                <a:extLst>
                  <a:ext uri="{FF2B5EF4-FFF2-40B4-BE49-F238E27FC236}">
                    <a16:creationId xmlns:a16="http://schemas.microsoft.com/office/drawing/2014/main" id="{6B42FEE0-BDEE-49A3-A5FF-E7C97113A896}"/>
                  </a:ext>
                </a:extLst>
              </p:cNvPr>
              <p:cNvSpPr>
                <a:spLocks/>
              </p:cNvSpPr>
              <p:nvPr/>
            </p:nvSpPr>
            <p:spPr bwMode="auto">
              <a:xfrm>
                <a:off x="2552861" y="2943359"/>
                <a:ext cx="265112" cy="352425"/>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noFill/>
              <a:ln w="28575"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74746"/>
                  </a:solidFill>
                  <a:effectLst/>
                  <a:uLnTx/>
                  <a:uFillTx/>
                  <a:latin typeface="Arial"/>
                  <a:ea typeface="+mn-ea"/>
                  <a:cs typeface="+mn-cs"/>
                </a:endParaRPr>
              </a:p>
            </p:txBody>
          </p:sp>
        </p:grpSp>
        <p:grpSp>
          <p:nvGrpSpPr>
            <p:cNvPr id="20" name="Group 4">
              <a:extLst>
                <a:ext uri="{FF2B5EF4-FFF2-40B4-BE49-F238E27FC236}">
                  <a16:creationId xmlns:a16="http://schemas.microsoft.com/office/drawing/2014/main" id="{7449A018-467D-4B8D-9CD5-4F0809A56A9A}"/>
                </a:ext>
              </a:extLst>
            </p:cNvPr>
            <p:cNvGrpSpPr>
              <a:grpSpLocks noChangeAspect="1"/>
            </p:cNvGrpSpPr>
            <p:nvPr/>
          </p:nvGrpSpPr>
          <p:grpSpPr bwMode="auto">
            <a:xfrm rot="3600000">
              <a:off x="1737959" y="2856648"/>
              <a:ext cx="632595" cy="1463836"/>
              <a:chOff x="1255" y="1885"/>
              <a:chExt cx="414" cy="958"/>
            </a:xfrm>
            <a:solidFill>
              <a:srgbClr val="CDECF4"/>
            </a:solidFill>
          </p:grpSpPr>
          <p:sp>
            <p:nvSpPr>
              <p:cNvPr id="22" name="Freeform 6">
                <a:extLst>
                  <a:ext uri="{FF2B5EF4-FFF2-40B4-BE49-F238E27FC236}">
                    <a16:creationId xmlns:a16="http://schemas.microsoft.com/office/drawing/2014/main" id="{C5AAB8B9-E108-4147-9210-8F969B789F49}"/>
                  </a:ext>
                </a:extLst>
              </p:cNvPr>
              <p:cNvSpPr>
                <a:spLocks/>
              </p:cNvSpPr>
              <p:nvPr/>
            </p:nvSpPr>
            <p:spPr bwMode="auto">
              <a:xfrm>
                <a:off x="1255" y="1885"/>
                <a:ext cx="207" cy="958"/>
              </a:xfrm>
              <a:custGeom>
                <a:avLst/>
                <a:gdLst>
                  <a:gd name="T0" fmla="*/ 197 w 207"/>
                  <a:gd name="T1" fmla="*/ 958 h 958"/>
                  <a:gd name="T2" fmla="*/ 197 w 207"/>
                  <a:gd name="T3" fmla="*/ 179 h 958"/>
                  <a:gd name="T4" fmla="*/ 73 w 207"/>
                  <a:gd name="T5" fmla="*/ 179 h 958"/>
                  <a:gd name="T6" fmla="*/ 207 w 207"/>
                  <a:gd name="T7" fmla="*/ 80 h 958"/>
                  <a:gd name="T8" fmla="*/ 207 w 207"/>
                  <a:gd name="T9" fmla="*/ 0 h 958"/>
                  <a:gd name="T10" fmla="*/ 0 w 207"/>
                  <a:gd name="T11" fmla="*/ 120 h 958"/>
                  <a:gd name="T12" fmla="*/ 0 w 207"/>
                  <a:gd name="T13" fmla="*/ 349 h 958"/>
                  <a:gd name="T14" fmla="*/ 73 w 207"/>
                  <a:gd name="T15" fmla="*/ 399 h 958"/>
                  <a:gd name="T16" fmla="*/ 73 w 207"/>
                  <a:gd name="T17" fmla="*/ 459 h 958"/>
                  <a:gd name="T18" fmla="*/ 125 w 207"/>
                  <a:gd name="T19" fmla="*/ 459 h 958"/>
                  <a:gd name="T20" fmla="*/ 125 w 207"/>
                  <a:gd name="T21" fmla="*/ 898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958">
                    <a:moveTo>
                      <a:pt x="197" y="958"/>
                    </a:moveTo>
                    <a:lnTo>
                      <a:pt x="197" y="179"/>
                    </a:lnTo>
                    <a:lnTo>
                      <a:pt x="73" y="179"/>
                    </a:lnTo>
                    <a:lnTo>
                      <a:pt x="207" y="80"/>
                    </a:lnTo>
                    <a:lnTo>
                      <a:pt x="207" y="0"/>
                    </a:lnTo>
                    <a:lnTo>
                      <a:pt x="0" y="120"/>
                    </a:lnTo>
                    <a:lnTo>
                      <a:pt x="0" y="349"/>
                    </a:lnTo>
                    <a:lnTo>
                      <a:pt x="73" y="399"/>
                    </a:lnTo>
                    <a:lnTo>
                      <a:pt x="73" y="459"/>
                    </a:lnTo>
                    <a:lnTo>
                      <a:pt x="125" y="459"/>
                    </a:lnTo>
                    <a:lnTo>
                      <a:pt x="125" y="898"/>
                    </a:lnTo>
                  </a:path>
                </a:pathLst>
              </a:custGeom>
              <a:grpFill/>
              <a:ln w="28575">
                <a:solidFill>
                  <a:schemeClr val="tx1"/>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74746"/>
                  </a:solidFill>
                  <a:effectLst/>
                  <a:uLnTx/>
                  <a:uFillTx/>
                  <a:latin typeface="Arial"/>
                  <a:ea typeface="+mn-ea"/>
                  <a:cs typeface="+mn-cs"/>
                </a:endParaRPr>
              </a:p>
            </p:txBody>
          </p:sp>
          <p:sp>
            <p:nvSpPr>
              <p:cNvPr id="23" name="Freeform 7">
                <a:extLst>
                  <a:ext uri="{FF2B5EF4-FFF2-40B4-BE49-F238E27FC236}">
                    <a16:creationId xmlns:a16="http://schemas.microsoft.com/office/drawing/2014/main" id="{6511CFDA-8C7E-4492-B5D0-E790C329DD73}"/>
                  </a:ext>
                </a:extLst>
              </p:cNvPr>
              <p:cNvSpPr>
                <a:spLocks/>
              </p:cNvSpPr>
              <p:nvPr/>
            </p:nvSpPr>
            <p:spPr bwMode="auto">
              <a:xfrm>
                <a:off x="1255" y="1885"/>
                <a:ext cx="414" cy="958"/>
              </a:xfrm>
              <a:custGeom>
                <a:avLst/>
                <a:gdLst>
                  <a:gd name="T0" fmla="*/ 40 w 40"/>
                  <a:gd name="T1" fmla="*/ 12 h 96"/>
                  <a:gd name="T2" fmla="*/ 20 w 40"/>
                  <a:gd name="T3" fmla="*/ 0 h 96"/>
                  <a:gd name="T4" fmla="*/ 0 w 40"/>
                  <a:gd name="T5" fmla="*/ 12 h 96"/>
                  <a:gd name="T6" fmla="*/ 0 w 40"/>
                  <a:gd name="T7" fmla="*/ 35 h 96"/>
                  <a:gd name="T8" fmla="*/ 7 w 40"/>
                  <a:gd name="T9" fmla="*/ 40 h 96"/>
                  <a:gd name="T10" fmla="*/ 7 w 40"/>
                  <a:gd name="T11" fmla="*/ 47 h 96"/>
                  <a:gd name="T12" fmla="*/ 12 w 40"/>
                  <a:gd name="T13" fmla="*/ 47 h 96"/>
                  <a:gd name="T14" fmla="*/ 12 w 40"/>
                  <a:gd name="T15" fmla="*/ 90 h 96"/>
                  <a:gd name="T16" fmla="*/ 18 w 40"/>
                  <a:gd name="T17" fmla="*/ 96 h 96"/>
                  <a:gd name="T18" fmla="*/ 24 w 40"/>
                  <a:gd name="T19" fmla="*/ 91 h 96"/>
                  <a:gd name="T20" fmla="*/ 21 w 40"/>
                  <a:gd name="T21" fmla="*/ 86 h 96"/>
                  <a:gd name="T22" fmla="*/ 27 w 40"/>
                  <a:gd name="T23" fmla="*/ 81 h 96"/>
                  <a:gd name="T24" fmla="*/ 23 w 40"/>
                  <a:gd name="T25" fmla="*/ 76 h 96"/>
                  <a:gd name="T26" fmla="*/ 27 w 40"/>
                  <a:gd name="T27" fmla="*/ 72 h 96"/>
                  <a:gd name="T28" fmla="*/ 27 w 40"/>
                  <a:gd name="T29" fmla="*/ 65 h 96"/>
                  <a:gd name="T30" fmla="*/ 23 w 40"/>
                  <a:gd name="T31" fmla="*/ 61 h 96"/>
                  <a:gd name="T32" fmla="*/ 27 w 40"/>
                  <a:gd name="T33" fmla="*/ 57 h 96"/>
                  <a:gd name="T34" fmla="*/ 27 w 40"/>
                  <a:gd name="T35" fmla="*/ 46 h 96"/>
                  <a:gd name="T36" fmla="*/ 33 w 40"/>
                  <a:gd name="T37" fmla="*/ 46 h 96"/>
                  <a:gd name="T38" fmla="*/ 33 w 40"/>
                  <a:gd name="T39" fmla="*/ 39 h 96"/>
                  <a:gd name="T40" fmla="*/ 40 w 40"/>
                  <a:gd name="T41" fmla="*/ 35 h 96"/>
                  <a:gd name="T42" fmla="*/ 40 w 40"/>
                  <a:gd name="T43"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96">
                    <a:moveTo>
                      <a:pt x="40" y="12"/>
                    </a:moveTo>
                    <a:cubicBezTo>
                      <a:pt x="20" y="0"/>
                      <a:pt x="20" y="0"/>
                      <a:pt x="20" y="0"/>
                    </a:cubicBezTo>
                    <a:cubicBezTo>
                      <a:pt x="0" y="12"/>
                      <a:pt x="0" y="12"/>
                      <a:pt x="0" y="12"/>
                    </a:cubicBezTo>
                    <a:cubicBezTo>
                      <a:pt x="0" y="35"/>
                      <a:pt x="0" y="35"/>
                      <a:pt x="0" y="35"/>
                    </a:cubicBezTo>
                    <a:cubicBezTo>
                      <a:pt x="7" y="40"/>
                      <a:pt x="7" y="40"/>
                      <a:pt x="7" y="40"/>
                    </a:cubicBezTo>
                    <a:cubicBezTo>
                      <a:pt x="7" y="47"/>
                      <a:pt x="7" y="47"/>
                      <a:pt x="7" y="47"/>
                    </a:cubicBezTo>
                    <a:cubicBezTo>
                      <a:pt x="12" y="47"/>
                      <a:pt x="12" y="47"/>
                      <a:pt x="12" y="47"/>
                    </a:cubicBezTo>
                    <a:cubicBezTo>
                      <a:pt x="12" y="90"/>
                      <a:pt x="12" y="90"/>
                      <a:pt x="12" y="90"/>
                    </a:cubicBezTo>
                    <a:cubicBezTo>
                      <a:pt x="18" y="96"/>
                      <a:pt x="18" y="96"/>
                      <a:pt x="18" y="96"/>
                    </a:cubicBezTo>
                    <a:cubicBezTo>
                      <a:pt x="24" y="91"/>
                      <a:pt x="24" y="91"/>
                      <a:pt x="24" y="91"/>
                    </a:cubicBezTo>
                    <a:cubicBezTo>
                      <a:pt x="21" y="86"/>
                      <a:pt x="21" y="86"/>
                      <a:pt x="21" y="86"/>
                    </a:cubicBezTo>
                    <a:cubicBezTo>
                      <a:pt x="27" y="81"/>
                      <a:pt x="27" y="81"/>
                      <a:pt x="27" y="81"/>
                    </a:cubicBezTo>
                    <a:cubicBezTo>
                      <a:pt x="23" y="76"/>
                      <a:pt x="23" y="76"/>
                      <a:pt x="23" y="76"/>
                    </a:cubicBezTo>
                    <a:cubicBezTo>
                      <a:pt x="27" y="72"/>
                      <a:pt x="27" y="72"/>
                      <a:pt x="27" y="72"/>
                    </a:cubicBezTo>
                    <a:cubicBezTo>
                      <a:pt x="27" y="65"/>
                      <a:pt x="27" y="65"/>
                      <a:pt x="27" y="65"/>
                    </a:cubicBezTo>
                    <a:cubicBezTo>
                      <a:pt x="27" y="65"/>
                      <a:pt x="23" y="65"/>
                      <a:pt x="23" y="61"/>
                    </a:cubicBezTo>
                    <a:cubicBezTo>
                      <a:pt x="23" y="58"/>
                      <a:pt x="27" y="57"/>
                      <a:pt x="27" y="57"/>
                    </a:cubicBezTo>
                    <a:cubicBezTo>
                      <a:pt x="27" y="46"/>
                      <a:pt x="27" y="46"/>
                      <a:pt x="27" y="46"/>
                    </a:cubicBezTo>
                    <a:cubicBezTo>
                      <a:pt x="33" y="46"/>
                      <a:pt x="33" y="46"/>
                      <a:pt x="33" y="46"/>
                    </a:cubicBezTo>
                    <a:cubicBezTo>
                      <a:pt x="33" y="39"/>
                      <a:pt x="33" y="39"/>
                      <a:pt x="33" y="39"/>
                    </a:cubicBezTo>
                    <a:cubicBezTo>
                      <a:pt x="40" y="35"/>
                      <a:pt x="40" y="35"/>
                      <a:pt x="40" y="35"/>
                    </a:cubicBezTo>
                    <a:lnTo>
                      <a:pt x="40" y="12"/>
                    </a:lnTo>
                    <a:close/>
                  </a:path>
                </a:pathLst>
              </a:custGeom>
              <a:solidFill>
                <a:schemeClr val="accent1"/>
              </a:solidFill>
              <a:ln w="285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74746"/>
                  </a:solidFill>
                  <a:effectLst/>
                  <a:uLnTx/>
                  <a:uFillTx/>
                  <a:latin typeface="Arial"/>
                  <a:ea typeface="+mn-ea"/>
                  <a:cs typeface="+mn-cs"/>
                </a:endParaRPr>
              </a:p>
            </p:txBody>
          </p:sp>
          <p:sp>
            <p:nvSpPr>
              <p:cNvPr id="24" name="Freeform 8">
                <a:extLst>
                  <a:ext uri="{FF2B5EF4-FFF2-40B4-BE49-F238E27FC236}">
                    <a16:creationId xmlns:a16="http://schemas.microsoft.com/office/drawing/2014/main" id="{29FD1C5B-4731-4315-A672-C20F29A343B9}"/>
                  </a:ext>
                </a:extLst>
              </p:cNvPr>
              <p:cNvSpPr>
                <a:spLocks/>
              </p:cNvSpPr>
              <p:nvPr/>
            </p:nvSpPr>
            <p:spPr bwMode="auto">
              <a:xfrm>
                <a:off x="1317" y="1965"/>
                <a:ext cx="290" cy="99"/>
              </a:xfrm>
              <a:custGeom>
                <a:avLst/>
                <a:gdLst>
                  <a:gd name="T0" fmla="*/ 0 w 290"/>
                  <a:gd name="T1" fmla="*/ 99 h 99"/>
                  <a:gd name="T2" fmla="*/ 290 w 290"/>
                  <a:gd name="T3" fmla="*/ 99 h 99"/>
                  <a:gd name="T4" fmla="*/ 145 w 290"/>
                  <a:gd name="T5" fmla="*/ 0 h 99"/>
                  <a:gd name="T6" fmla="*/ 0 w 290"/>
                  <a:gd name="T7" fmla="*/ 99 h 99"/>
                </a:gdLst>
                <a:ahLst/>
                <a:cxnLst>
                  <a:cxn ang="0">
                    <a:pos x="T0" y="T1"/>
                  </a:cxn>
                  <a:cxn ang="0">
                    <a:pos x="T2" y="T3"/>
                  </a:cxn>
                  <a:cxn ang="0">
                    <a:pos x="T4" y="T5"/>
                  </a:cxn>
                  <a:cxn ang="0">
                    <a:pos x="T6" y="T7"/>
                  </a:cxn>
                </a:cxnLst>
                <a:rect l="0" t="0" r="r" b="b"/>
                <a:pathLst>
                  <a:path w="290" h="99">
                    <a:moveTo>
                      <a:pt x="0" y="99"/>
                    </a:moveTo>
                    <a:lnTo>
                      <a:pt x="290" y="99"/>
                    </a:lnTo>
                    <a:lnTo>
                      <a:pt x="145" y="0"/>
                    </a:lnTo>
                    <a:lnTo>
                      <a:pt x="0" y="99"/>
                    </a:lnTo>
                    <a:close/>
                  </a:path>
                </a:pathLst>
              </a:custGeom>
              <a:solidFill>
                <a:schemeClr val="bg1"/>
              </a:solidFill>
              <a:ln w="285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474746"/>
                  </a:solidFill>
                  <a:effectLst/>
                  <a:uLnTx/>
                  <a:uFillTx/>
                  <a:latin typeface="Arial"/>
                  <a:ea typeface="+mn-ea"/>
                  <a:cs typeface="+mn-cs"/>
                </a:endParaRPr>
              </a:p>
            </p:txBody>
          </p:sp>
        </p:grpSp>
        <p:sp>
          <p:nvSpPr>
            <p:cNvPr id="21" name="Freeform 10">
              <a:extLst>
                <a:ext uri="{FF2B5EF4-FFF2-40B4-BE49-F238E27FC236}">
                  <a16:creationId xmlns:a16="http://schemas.microsoft.com/office/drawing/2014/main" id="{3E789CD3-1330-45FA-AAB0-745A35053D00}"/>
                </a:ext>
              </a:extLst>
            </p:cNvPr>
            <p:cNvSpPr>
              <a:spLocks/>
            </p:cNvSpPr>
            <p:nvPr/>
          </p:nvSpPr>
          <p:spPr bwMode="auto">
            <a:xfrm>
              <a:off x="1201128" y="2401694"/>
              <a:ext cx="744917" cy="499095"/>
            </a:xfrm>
            <a:custGeom>
              <a:avLst/>
              <a:gdLst>
                <a:gd name="T0" fmla="*/ 100 w 100"/>
                <a:gd name="T1" fmla="*/ 0 h 67"/>
                <a:gd name="T2" fmla="*/ 67 w 100"/>
                <a:gd name="T3" fmla="*/ 34 h 67"/>
                <a:gd name="T4" fmla="*/ 33 w 100"/>
                <a:gd name="T5" fmla="*/ 67 h 67"/>
                <a:gd name="T6" fmla="*/ 0 w 100"/>
                <a:gd name="T7" fmla="*/ 34 h 67"/>
              </a:gdLst>
              <a:ahLst/>
              <a:cxnLst>
                <a:cxn ang="0">
                  <a:pos x="T0" y="T1"/>
                </a:cxn>
                <a:cxn ang="0">
                  <a:pos x="T2" y="T3"/>
                </a:cxn>
                <a:cxn ang="0">
                  <a:pos x="T4" y="T5"/>
                </a:cxn>
                <a:cxn ang="0">
                  <a:pos x="T6" y="T7"/>
                </a:cxn>
              </a:cxnLst>
              <a:rect l="0" t="0" r="r" b="b"/>
              <a:pathLst>
                <a:path w="100" h="67">
                  <a:moveTo>
                    <a:pt x="100" y="0"/>
                  </a:moveTo>
                  <a:lnTo>
                    <a:pt x="67" y="34"/>
                  </a:lnTo>
                  <a:lnTo>
                    <a:pt x="33" y="67"/>
                  </a:lnTo>
                  <a:lnTo>
                    <a:pt x="0" y="34"/>
                  </a:lnTo>
                </a:path>
              </a:pathLst>
            </a:custGeom>
            <a:noFill/>
            <a:ln w="28575"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74746"/>
                </a:solidFill>
                <a:effectLst/>
                <a:uLnTx/>
                <a:uFillTx/>
                <a:latin typeface="Arial"/>
                <a:ea typeface="+mn-ea"/>
                <a:cs typeface="+mn-cs"/>
              </a:endParaRPr>
            </a:p>
          </p:txBody>
        </p:sp>
      </p:grpSp>
      <p:cxnSp>
        <p:nvCxnSpPr>
          <p:cNvPr id="27" name="Straight Connector 26">
            <a:extLst>
              <a:ext uri="{FF2B5EF4-FFF2-40B4-BE49-F238E27FC236}">
                <a16:creationId xmlns:a16="http://schemas.microsoft.com/office/drawing/2014/main" id="{D4BE5D44-F322-4BF0-96A9-824904978952}"/>
              </a:ext>
            </a:extLst>
          </p:cNvPr>
          <p:cNvCxnSpPr/>
          <p:nvPr/>
        </p:nvCxnSpPr>
        <p:spPr>
          <a:xfrm>
            <a:off x="6217902" y="1199083"/>
            <a:ext cx="0" cy="3045203"/>
          </a:xfrm>
          <a:prstGeom prst="line">
            <a:avLst/>
          </a:prstGeom>
          <a:noFill/>
          <a:ln w="12700" cap="rnd" cmpd="sng" algn="ctr">
            <a:solidFill>
              <a:schemeClr val="accent6">
                <a:lumMod val="20000"/>
                <a:lumOff val="80000"/>
              </a:schemeClr>
            </a:solidFill>
            <a:prstDash val="solid"/>
          </a:ln>
          <a:effectLst/>
        </p:spPr>
      </p:cxnSp>
    </p:spTree>
    <p:extLst>
      <p:ext uri="{BB962C8B-B14F-4D97-AF65-F5344CB8AC3E}">
        <p14:creationId xmlns:p14="http://schemas.microsoft.com/office/powerpoint/2010/main" val="293043959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Responsibility Model</a:t>
            </a:r>
          </a:p>
        </p:txBody>
      </p:sp>
      <p:pic>
        <p:nvPicPr>
          <p:cNvPr id="3" name="Picture 2">
            <a:extLst>
              <a:ext uri="{FF2B5EF4-FFF2-40B4-BE49-F238E27FC236}">
                <a16:creationId xmlns:a16="http://schemas.microsoft.com/office/drawing/2014/main" id="{F6B934DA-5B38-E04C-AB5B-EAFB4BFE2136}"/>
              </a:ext>
            </a:extLst>
          </p:cNvPr>
          <p:cNvPicPr>
            <a:picLocks noChangeAspect="1"/>
          </p:cNvPicPr>
          <p:nvPr/>
        </p:nvPicPr>
        <p:blipFill>
          <a:blip r:embed="rId3"/>
          <a:stretch>
            <a:fillRect/>
          </a:stretch>
        </p:blipFill>
        <p:spPr>
          <a:xfrm>
            <a:off x="640123" y="834409"/>
            <a:ext cx="7824304" cy="3938140"/>
          </a:xfrm>
          <a:prstGeom prst="rect">
            <a:avLst/>
          </a:prstGeom>
        </p:spPr>
      </p:pic>
    </p:spTree>
    <p:extLst>
      <p:ext uri="{BB962C8B-B14F-4D97-AF65-F5344CB8AC3E}">
        <p14:creationId xmlns:p14="http://schemas.microsoft.com/office/powerpoint/2010/main" val="72891244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864A2-A798-5944-81CD-7CEF59765DCD}"/>
              </a:ext>
            </a:extLst>
          </p:cNvPr>
          <p:cNvSpPr>
            <a:spLocks noGrp="1"/>
          </p:cNvSpPr>
          <p:nvPr>
            <p:ph type="title"/>
          </p:nvPr>
        </p:nvSpPr>
        <p:spPr/>
        <p:txBody>
          <a:bodyPr/>
          <a:lstStyle/>
          <a:p>
            <a:r>
              <a:rPr lang="en-US" dirty="0"/>
              <a:t>Shared Responsibility &amp; RDS</a:t>
            </a:r>
          </a:p>
        </p:txBody>
      </p:sp>
      <p:pic>
        <p:nvPicPr>
          <p:cNvPr id="5" name="Picture 4">
            <a:extLst>
              <a:ext uri="{FF2B5EF4-FFF2-40B4-BE49-F238E27FC236}">
                <a16:creationId xmlns:a16="http://schemas.microsoft.com/office/drawing/2014/main" id="{A3B10F3A-EE7A-844D-B2E6-7AAEE44B2E15}"/>
              </a:ext>
            </a:extLst>
          </p:cNvPr>
          <p:cNvPicPr>
            <a:picLocks noChangeAspect="1"/>
          </p:cNvPicPr>
          <p:nvPr/>
        </p:nvPicPr>
        <p:blipFill>
          <a:blip r:embed="rId3"/>
          <a:stretch>
            <a:fillRect/>
          </a:stretch>
        </p:blipFill>
        <p:spPr>
          <a:xfrm>
            <a:off x="342900" y="1352351"/>
            <a:ext cx="4810125" cy="2635250"/>
          </a:xfrm>
          <a:prstGeom prst="rect">
            <a:avLst/>
          </a:prstGeom>
          <a:ln>
            <a:solidFill>
              <a:schemeClr val="bg1">
                <a:lumMod val="75000"/>
              </a:schemeClr>
            </a:solidFill>
          </a:ln>
        </p:spPr>
      </p:pic>
      <p:sp>
        <p:nvSpPr>
          <p:cNvPr id="6" name="Text Placeholder 5">
            <a:extLst>
              <a:ext uri="{FF2B5EF4-FFF2-40B4-BE49-F238E27FC236}">
                <a16:creationId xmlns:a16="http://schemas.microsoft.com/office/drawing/2014/main" id="{F7A8EFAA-0EF4-ED43-9C01-57E03826D983}"/>
              </a:ext>
            </a:extLst>
          </p:cNvPr>
          <p:cNvSpPr txBox="1">
            <a:spLocks/>
          </p:cNvSpPr>
          <p:nvPr/>
        </p:nvSpPr>
        <p:spPr>
          <a:xfrm>
            <a:off x="5655350" y="1187550"/>
            <a:ext cx="3134321" cy="2990308"/>
          </a:xfrm>
          <a:prstGeom prst="rect">
            <a:avLst/>
          </a:prstGeom>
        </p:spPr>
        <p:txBody>
          <a:bodyPr/>
          <a:lstStyle>
            <a:lvl1pPr marL="0" indent="0" algn="l" defTabSz="731520" rtl="0" eaLnBrk="1" latinLnBrk="0" hangingPunct="1">
              <a:spcBef>
                <a:spcPct val="20000"/>
              </a:spcBef>
              <a:buFontTx/>
              <a:buNone/>
              <a:defRPr sz="2900" b="0" i="0" kern="1200">
                <a:solidFill>
                  <a:schemeClr val="tx2"/>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2"/>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2"/>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2"/>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2"/>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750" dirty="0"/>
              <a:t>AWS operates other layers of the stack (e.g. OS)</a:t>
            </a:r>
          </a:p>
          <a:p>
            <a:endParaRPr lang="en-US" sz="1750" dirty="0"/>
          </a:p>
          <a:p>
            <a:r>
              <a:rPr lang="en-US" sz="1750" dirty="0"/>
              <a:t>AWS provides service specific mechanisms to implement security and compliance controls</a:t>
            </a:r>
          </a:p>
          <a:p>
            <a:endParaRPr lang="en-US" sz="1750" dirty="0"/>
          </a:p>
          <a:p>
            <a:r>
              <a:rPr lang="en-US" sz="1750" dirty="0"/>
              <a:t>Customer responsible for using mechanisms properly</a:t>
            </a:r>
          </a:p>
        </p:txBody>
      </p:sp>
      <p:sp>
        <p:nvSpPr>
          <p:cNvPr id="7" name="Rectangle 6">
            <a:extLst>
              <a:ext uri="{FF2B5EF4-FFF2-40B4-BE49-F238E27FC236}">
                <a16:creationId xmlns:a16="http://schemas.microsoft.com/office/drawing/2014/main" id="{D23C605F-A5D9-6648-8528-375F81081B7B}"/>
              </a:ext>
            </a:extLst>
          </p:cNvPr>
          <p:cNvSpPr/>
          <p:nvPr/>
        </p:nvSpPr>
        <p:spPr>
          <a:xfrm>
            <a:off x="1619894" y="2031864"/>
            <a:ext cx="3436723" cy="857250"/>
          </a:xfrm>
          <a:prstGeom prst="rect">
            <a:avLst/>
          </a:prstGeom>
          <a:noFill/>
          <a:ln w="38100" cap="flat" cmpd="sng" algn="ctr">
            <a:solidFill>
              <a:schemeClr val="accent5"/>
            </a:solidFill>
            <a:prstDash val="solid"/>
            <a:round/>
            <a:headEnd type="none" w="med" len="med"/>
            <a:tailEnd type="none" w="med" len="med"/>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125" dirty="0"/>
          </a:p>
        </p:txBody>
      </p:sp>
      <p:cxnSp>
        <p:nvCxnSpPr>
          <p:cNvPr id="8" name="Straight Connector 7">
            <a:extLst>
              <a:ext uri="{FF2B5EF4-FFF2-40B4-BE49-F238E27FC236}">
                <a16:creationId xmlns:a16="http://schemas.microsoft.com/office/drawing/2014/main" id="{89F2445F-4A37-9543-90D8-12FAA4C6F989}"/>
              </a:ext>
            </a:extLst>
          </p:cNvPr>
          <p:cNvCxnSpPr>
            <a:cxnSpLocks/>
          </p:cNvCxnSpPr>
          <p:nvPr/>
        </p:nvCxnSpPr>
        <p:spPr>
          <a:xfrm flipH="1">
            <a:off x="5047678" y="2460489"/>
            <a:ext cx="438712" cy="0"/>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10" name="Straight Connector 9">
            <a:extLst>
              <a:ext uri="{FF2B5EF4-FFF2-40B4-BE49-F238E27FC236}">
                <a16:creationId xmlns:a16="http://schemas.microsoft.com/office/drawing/2014/main" id="{EED752F8-9F53-5E4F-B8A9-E2F81E86ADD7}"/>
              </a:ext>
            </a:extLst>
          </p:cNvPr>
          <p:cNvCxnSpPr>
            <a:cxnSpLocks/>
          </p:cNvCxnSpPr>
          <p:nvPr/>
        </p:nvCxnSpPr>
        <p:spPr>
          <a:xfrm>
            <a:off x="5495329" y="1187550"/>
            <a:ext cx="0" cy="2901632"/>
          </a:xfrm>
          <a:prstGeom prst="line">
            <a:avLst/>
          </a:prstGeom>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0299192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5B263-875D-434F-B02F-C85BCCEA33F3}"/>
              </a:ext>
            </a:extLst>
          </p:cNvPr>
          <p:cNvSpPr>
            <a:spLocks noGrp="1"/>
          </p:cNvSpPr>
          <p:nvPr>
            <p:ph type="title"/>
          </p:nvPr>
        </p:nvSpPr>
        <p:spPr/>
        <p:txBody>
          <a:bodyPr/>
          <a:lstStyle/>
          <a:p>
            <a:r>
              <a:rPr lang="en-US" dirty="0"/>
              <a:t>RDS security: layered mechanisms</a:t>
            </a:r>
          </a:p>
        </p:txBody>
      </p:sp>
      <p:graphicFrame>
        <p:nvGraphicFramePr>
          <p:cNvPr id="5" name="Table 4">
            <a:extLst>
              <a:ext uri="{FF2B5EF4-FFF2-40B4-BE49-F238E27FC236}">
                <a16:creationId xmlns:a16="http://schemas.microsoft.com/office/drawing/2014/main" id="{A7BEA16D-C738-F843-BE42-35E2FBB783C3}"/>
              </a:ext>
            </a:extLst>
          </p:cNvPr>
          <p:cNvGraphicFramePr>
            <a:graphicFrameLocks noGrp="1"/>
          </p:cNvGraphicFramePr>
          <p:nvPr>
            <p:extLst/>
          </p:nvPr>
        </p:nvGraphicFramePr>
        <p:xfrm>
          <a:off x="342900" y="560092"/>
          <a:ext cx="8446770" cy="4137660"/>
        </p:xfrm>
        <a:graphic>
          <a:graphicData uri="http://schemas.openxmlformats.org/drawingml/2006/table">
            <a:tbl>
              <a:tblPr firstRow="1" bandRow="1">
                <a:tableStyleId>{5C22544A-7EE6-4342-B048-85BDC9FD1C3A}</a:tableStyleId>
              </a:tblPr>
              <a:tblGrid>
                <a:gridCol w="2026682">
                  <a:extLst>
                    <a:ext uri="{9D8B030D-6E8A-4147-A177-3AD203B41FA5}">
                      <a16:colId xmlns:a16="http://schemas.microsoft.com/office/drawing/2014/main" val="1805226953"/>
                    </a:ext>
                  </a:extLst>
                </a:gridCol>
                <a:gridCol w="2728789">
                  <a:extLst>
                    <a:ext uri="{9D8B030D-6E8A-4147-A177-3AD203B41FA5}">
                      <a16:colId xmlns:a16="http://schemas.microsoft.com/office/drawing/2014/main" val="47428275"/>
                    </a:ext>
                  </a:extLst>
                </a:gridCol>
                <a:gridCol w="3691299">
                  <a:extLst>
                    <a:ext uri="{9D8B030D-6E8A-4147-A177-3AD203B41FA5}">
                      <a16:colId xmlns:a16="http://schemas.microsoft.com/office/drawing/2014/main" val="2732852350"/>
                    </a:ext>
                  </a:extLst>
                </a:gridCol>
              </a:tblGrid>
              <a:tr h="285750">
                <a:tc>
                  <a:txBody>
                    <a:bodyPr/>
                    <a:lstStyle/>
                    <a:p>
                      <a:r>
                        <a:rPr lang="en-US" sz="1500" dirty="0"/>
                        <a:t>Layer</a:t>
                      </a:r>
                    </a:p>
                  </a:txBody>
                  <a:tcPr marL="57150" marR="57150" marT="28575" marB="28575"/>
                </a:tc>
                <a:tc>
                  <a:txBody>
                    <a:bodyPr/>
                    <a:lstStyle/>
                    <a:p>
                      <a:r>
                        <a:rPr lang="en-US" sz="1500" dirty="0"/>
                        <a:t>Mechanisms/Features</a:t>
                      </a:r>
                    </a:p>
                  </a:txBody>
                  <a:tcPr marL="57150" marR="57150" marT="28575" marB="28575"/>
                </a:tc>
                <a:tc>
                  <a:txBody>
                    <a:bodyPr/>
                    <a:lstStyle/>
                    <a:p>
                      <a:r>
                        <a:rPr lang="en-US" sz="1500" dirty="0"/>
                        <a:t>Description</a:t>
                      </a:r>
                    </a:p>
                  </a:txBody>
                  <a:tcPr marL="57150" marR="57150" marT="28575" marB="28575"/>
                </a:tc>
                <a:extLst>
                  <a:ext uri="{0D108BD9-81ED-4DB2-BD59-A6C34878D82A}">
                    <a16:rowId xmlns:a16="http://schemas.microsoft.com/office/drawing/2014/main" val="1892390315"/>
                  </a:ext>
                </a:extLst>
              </a:tr>
              <a:tr h="819150">
                <a:tc>
                  <a:txBody>
                    <a:bodyPr/>
                    <a:lstStyle/>
                    <a:p>
                      <a:r>
                        <a:rPr lang="en-US" sz="1300" b="1" dirty="0">
                          <a:solidFill>
                            <a:schemeClr val="tx2"/>
                          </a:solidFill>
                        </a:rPr>
                        <a:t>Network</a:t>
                      </a:r>
                    </a:p>
                  </a:txBody>
                  <a:tcPr marL="57150" marR="57150" marT="28575" marB="28575"/>
                </a:tc>
                <a:tc>
                  <a:txBody>
                    <a:bodyPr/>
                    <a:lstStyle/>
                    <a:p>
                      <a:pPr marL="342900" indent="-342900">
                        <a:buFont typeface="Arial" panose="020B0604020202020204" pitchFamily="34" charset="0"/>
                        <a:buChar char="•"/>
                      </a:pPr>
                      <a:r>
                        <a:rPr lang="en-US" sz="1300" dirty="0">
                          <a:solidFill>
                            <a:schemeClr val="tx2"/>
                          </a:solidFill>
                        </a:rPr>
                        <a:t>VPC, subnets</a:t>
                      </a:r>
                    </a:p>
                    <a:p>
                      <a:pPr marL="342900" indent="-342900">
                        <a:buFont typeface="Arial" panose="020B0604020202020204" pitchFamily="34" charset="0"/>
                        <a:buChar char="•"/>
                      </a:pPr>
                      <a:r>
                        <a:rPr lang="en-US" sz="1300" dirty="0">
                          <a:solidFill>
                            <a:schemeClr val="tx2"/>
                          </a:solidFill>
                        </a:rPr>
                        <a:t>Security groups, NACLs</a:t>
                      </a:r>
                    </a:p>
                    <a:p>
                      <a:pPr marL="342900" indent="-342900">
                        <a:buFont typeface="Arial" panose="020B0604020202020204" pitchFamily="34" charset="0"/>
                        <a:buChar char="•"/>
                      </a:pPr>
                      <a:r>
                        <a:rPr lang="en-US" sz="1300" dirty="0">
                          <a:solidFill>
                            <a:schemeClr val="tx2"/>
                          </a:solidFill>
                        </a:rPr>
                        <a:t>Public access</a:t>
                      </a:r>
                      <a:endParaRPr lang="en-US" sz="1300" baseline="30000" dirty="0">
                        <a:solidFill>
                          <a:schemeClr val="tx2"/>
                        </a:solidFill>
                      </a:endParaRPr>
                    </a:p>
                  </a:txBody>
                  <a:tcPr marL="57150" marR="57150" marT="28575" marB="28575"/>
                </a:tc>
                <a:tc>
                  <a:txBody>
                    <a:bodyPr/>
                    <a:lstStyle/>
                    <a:p>
                      <a:r>
                        <a:rPr lang="en-US" sz="1300" dirty="0">
                          <a:solidFill>
                            <a:schemeClr val="tx2"/>
                          </a:solidFill>
                        </a:rPr>
                        <a:t>Control where DB clusters are deployed, manage and restrict network access to DB resources. Access DB resources directly from the internet (not recommend). </a:t>
                      </a:r>
                    </a:p>
                  </a:txBody>
                  <a:tcPr marL="57150" marR="57150" marT="28575" marB="28575"/>
                </a:tc>
                <a:extLst>
                  <a:ext uri="{0D108BD9-81ED-4DB2-BD59-A6C34878D82A}">
                    <a16:rowId xmlns:a16="http://schemas.microsoft.com/office/drawing/2014/main" val="3115916043"/>
                  </a:ext>
                </a:extLst>
              </a:tr>
              <a:tr h="628650">
                <a:tc>
                  <a:txBody>
                    <a:bodyPr/>
                    <a:lstStyle/>
                    <a:p>
                      <a:r>
                        <a:rPr lang="en-US" sz="1300" b="1" dirty="0">
                          <a:solidFill>
                            <a:schemeClr val="tx2"/>
                          </a:solidFill>
                        </a:rPr>
                        <a:t>Data protection</a:t>
                      </a:r>
                    </a:p>
                  </a:txBody>
                  <a:tcPr marL="57150" marR="57150" marT="28575" marB="28575"/>
                </a:tc>
                <a:tc>
                  <a:txBody>
                    <a:bodyPr/>
                    <a:lstStyle/>
                    <a:p>
                      <a:pPr marL="342900" indent="-342900">
                        <a:buFont typeface="Arial" panose="020B0604020202020204" pitchFamily="34" charset="0"/>
                        <a:buChar char="•"/>
                      </a:pPr>
                      <a:r>
                        <a:rPr lang="en-US" sz="1300" dirty="0">
                          <a:solidFill>
                            <a:schemeClr val="tx2"/>
                          </a:solidFill>
                        </a:rPr>
                        <a:t>Encryption at rest</a:t>
                      </a:r>
                    </a:p>
                    <a:p>
                      <a:pPr marL="342900" indent="-342900">
                        <a:buFont typeface="Arial" panose="020B0604020202020204" pitchFamily="34" charset="0"/>
                        <a:buChar char="•"/>
                      </a:pPr>
                      <a:r>
                        <a:rPr lang="en-US" sz="1300" dirty="0">
                          <a:solidFill>
                            <a:schemeClr val="tx2"/>
                          </a:solidFill>
                        </a:rPr>
                        <a:t>Encryption in transit (TLS)</a:t>
                      </a:r>
                    </a:p>
                  </a:txBody>
                  <a:tcPr marL="57150" marR="57150" marT="28575" marB="28575"/>
                </a:tc>
                <a:tc>
                  <a:txBody>
                    <a:bodyPr/>
                    <a:lstStyle/>
                    <a:p>
                      <a:r>
                        <a:rPr lang="en-US" sz="1300" dirty="0">
                          <a:solidFill>
                            <a:schemeClr val="tx2"/>
                          </a:solidFill>
                        </a:rPr>
                        <a:t>Storage level encryption of primary data, backups and metadata (logs, metrics). Support for encrypted connections to the DB.</a:t>
                      </a:r>
                    </a:p>
                  </a:txBody>
                  <a:tcPr marL="57150" marR="57150" marT="28575" marB="28575"/>
                </a:tc>
                <a:extLst>
                  <a:ext uri="{0D108BD9-81ED-4DB2-BD59-A6C34878D82A}">
                    <a16:rowId xmlns:a16="http://schemas.microsoft.com/office/drawing/2014/main" val="620867733"/>
                  </a:ext>
                </a:extLst>
              </a:tr>
              <a:tr h="438150">
                <a:tc>
                  <a:txBody>
                    <a:bodyPr/>
                    <a:lstStyle/>
                    <a:p>
                      <a:r>
                        <a:rPr lang="en-US" sz="1300" b="1" dirty="0">
                          <a:solidFill>
                            <a:schemeClr val="tx2"/>
                          </a:solidFill>
                        </a:rPr>
                        <a:t>Resource access</a:t>
                      </a:r>
                    </a:p>
                  </a:txBody>
                  <a:tcPr marL="57150" marR="57150" marT="28575" marB="28575"/>
                </a:tc>
                <a:tc>
                  <a:txBody>
                    <a:bodyPr/>
                    <a:lstStyle/>
                    <a:p>
                      <a:pPr marL="342900" indent="-342900">
                        <a:buFont typeface="Arial" panose="020B0604020202020204" pitchFamily="34" charset="0"/>
                        <a:buChar char="•"/>
                      </a:pPr>
                      <a:r>
                        <a:rPr lang="en-US" sz="1300" dirty="0">
                          <a:solidFill>
                            <a:schemeClr val="tx2"/>
                          </a:solidFill>
                        </a:rPr>
                        <a:t>AWS IAM</a:t>
                      </a:r>
                    </a:p>
                    <a:p>
                      <a:pPr marL="342900" indent="-342900">
                        <a:buFont typeface="Arial" panose="020B0604020202020204" pitchFamily="34" charset="0"/>
                        <a:buChar char="•"/>
                      </a:pPr>
                      <a:r>
                        <a:rPr lang="en-US" sz="1300" dirty="0">
                          <a:solidFill>
                            <a:schemeClr val="tx2"/>
                          </a:solidFill>
                        </a:rPr>
                        <a:t>AWS Organizations</a:t>
                      </a:r>
                    </a:p>
                  </a:txBody>
                  <a:tcPr marL="57150" marR="57150" marT="28575" marB="28575"/>
                </a:tc>
                <a:tc>
                  <a:txBody>
                    <a:bodyPr/>
                    <a:lstStyle/>
                    <a:p>
                      <a:r>
                        <a:rPr lang="en-US" sz="1300" dirty="0">
                          <a:solidFill>
                            <a:schemeClr val="tx2"/>
                          </a:solidFill>
                        </a:rPr>
                        <a:t>Access control for DB cluster lifecycle and supporting resources</a:t>
                      </a:r>
                    </a:p>
                  </a:txBody>
                  <a:tcPr marL="57150" marR="57150" marT="28575" marB="28575"/>
                </a:tc>
                <a:extLst>
                  <a:ext uri="{0D108BD9-81ED-4DB2-BD59-A6C34878D82A}">
                    <a16:rowId xmlns:a16="http://schemas.microsoft.com/office/drawing/2014/main" val="3281526691"/>
                  </a:ext>
                </a:extLst>
              </a:tr>
              <a:tr h="819150">
                <a:tc>
                  <a:txBody>
                    <a:bodyPr/>
                    <a:lstStyle/>
                    <a:p>
                      <a:r>
                        <a:rPr lang="en-US" sz="1300" b="1" dirty="0">
                          <a:solidFill>
                            <a:schemeClr val="tx2"/>
                          </a:solidFill>
                        </a:rPr>
                        <a:t>DB authentication and authorization</a:t>
                      </a:r>
                    </a:p>
                  </a:txBody>
                  <a:tcPr marL="57150" marR="57150" marT="28575" marB="28575"/>
                </a:tc>
                <a:tc>
                  <a:txBody>
                    <a:bodyPr/>
                    <a:lstStyle/>
                    <a:p>
                      <a:pPr marL="342900" indent="-342900">
                        <a:buFont typeface="Arial" panose="020B0604020202020204" pitchFamily="34" charset="0"/>
                        <a:buChar char="•"/>
                      </a:pPr>
                      <a:r>
                        <a:rPr lang="en-US" sz="1300" dirty="0">
                          <a:solidFill>
                            <a:schemeClr val="tx2"/>
                          </a:solidFill>
                        </a:rPr>
                        <a:t>IAM authentication</a:t>
                      </a:r>
                    </a:p>
                    <a:p>
                      <a:pPr marL="342900" indent="-342900">
                        <a:buFont typeface="Arial" panose="020B0604020202020204" pitchFamily="34" charset="0"/>
                        <a:buChar char="•"/>
                      </a:pPr>
                      <a:r>
                        <a:rPr lang="en-US" sz="1300" dirty="0">
                          <a:solidFill>
                            <a:schemeClr val="tx2"/>
                          </a:solidFill>
                        </a:rPr>
                        <a:t>Kerberos authentication</a:t>
                      </a:r>
                    </a:p>
                    <a:p>
                      <a:pPr marL="342900" indent="-342900">
                        <a:buFont typeface="Arial" panose="020B0604020202020204" pitchFamily="34" charset="0"/>
                        <a:buChar char="•"/>
                      </a:pPr>
                      <a:r>
                        <a:rPr lang="en-US" sz="1300" dirty="0">
                          <a:solidFill>
                            <a:schemeClr val="tx2"/>
                          </a:solidFill>
                        </a:rPr>
                        <a:t>Native authentication</a:t>
                      </a:r>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dirty="0">
                          <a:solidFill>
                            <a:schemeClr val="tx2"/>
                          </a:solidFill>
                        </a:rPr>
                        <a:t>Native authorization</a:t>
                      </a:r>
                    </a:p>
                  </a:txBody>
                  <a:tcPr marL="57150" marR="57150" marT="28575" marB="28575"/>
                </a:tc>
                <a:tc>
                  <a:txBody>
                    <a:bodyPr/>
                    <a:lstStyle/>
                    <a:p>
                      <a:r>
                        <a:rPr lang="en-US" sz="1300" dirty="0">
                          <a:solidFill>
                            <a:schemeClr val="tx2"/>
                          </a:solidFill>
                        </a:rPr>
                        <a:t>Authentication mechanisms to interact with data stored in the DB cluster. Control level of access to data. Store, access, manage and rotate native credentials using AWS Secrets Manager.</a:t>
                      </a:r>
                    </a:p>
                  </a:txBody>
                  <a:tcPr marL="57150" marR="57150" marT="28575" marB="28575"/>
                </a:tc>
                <a:extLst>
                  <a:ext uri="{0D108BD9-81ED-4DB2-BD59-A6C34878D82A}">
                    <a16:rowId xmlns:a16="http://schemas.microsoft.com/office/drawing/2014/main" val="605973079"/>
                  </a:ext>
                </a:extLst>
              </a:tr>
              <a:tr h="628650">
                <a:tc>
                  <a:txBody>
                    <a:bodyPr/>
                    <a:lstStyle/>
                    <a:p>
                      <a:r>
                        <a:rPr lang="en-US" sz="1300" b="1" dirty="0">
                          <a:solidFill>
                            <a:schemeClr val="tx2"/>
                          </a:solidFill>
                        </a:rPr>
                        <a:t>Audit</a:t>
                      </a:r>
                    </a:p>
                  </a:txBody>
                  <a:tcPr marL="57150" marR="57150" marT="28575" marB="28575"/>
                </a:tc>
                <a:tc>
                  <a:txBody>
                    <a:bodyPr/>
                    <a:lstStyle/>
                    <a:p>
                      <a:pPr marL="342900" indent="-342900">
                        <a:buFont typeface="Arial" panose="020B0604020202020204" pitchFamily="34" charset="0"/>
                        <a:buChar char="•"/>
                      </a:pPr>
                      <a:r>
                        <a:rPr lang="en-US" sz="1300" dirty="0">
                          <a:solidFill>
                            <a:schemeClr val="tx2"/>
                          </a:solidFill>
                        </a:rPr>
                        <a:t>Database Activity Streams</a:t>
                      </a:r>
                    </a:p>
                    <a:p>
                      <a:pPr marL="342900" indent="-342900">
                        <a:buFont typeface="Arial" panose="020B0604020202020204" pitchFamily="34" charset="0"/>
                        <a:buChar char="•"/>
                      </a:pPr>
                      <a:r>
                        <a:rPr lang="en-US" sz="1300" dirty="0">
                          <a:solidFill>
                            <a:schemeClr val="tx2"/>
                          </a:solidFill>
                        </a:rPr>
                        <a:t>VPC flow logs</a:t>
                      </a:r>
                    </a:p>
                    <a:p>
                      <a:pPr marL="342900" indent="-342900">
                        <a:buFont typeface="Arial" panose="020B0604020202020204" pitchFamily="34" charset="0"/>
                        <a:buChar char="•"/>
                      </a:pPr>
                      <a:r>
                        <a:rPr lang="en-US" sz="1300" dirty="0">
                          <a:solidFill>
                            <a:schemeClr val="tx2"/>
                          </a:solidFill>
                        </a:rPr>
                        <a:t>Publish logs to CloudWatch Logs</a:t>
                      </a:r>
                    </a:p>
                  </a:txBody>
                  <a:tcPr marL="57150" marR="57150" marT="28575" marB="28575"/>
                </a:tc>
                <a:tc>
                  <a:txBody>
                    <a:bodyPr/>
                    <a:lstStyle/>
                    <a:p>
                      <a:r>
                        <a:rPr lang="en-US" sz="1300" dirty="0">
                          <a:solidFill>
                            <a:schemeClr val="tx2"/>
                          </a:solidFill>
                        </a:rPr>
                        <a:t>Log DB activity or network traffic for DB clusters</a:t>
                      </a:r>
                    </a:p>
                  </a:txBody>
                  <a:tcPr marL="57150" marR="57150" marT="28575" marB="28575"/>
                </a:tc>
                <a:extLst>
                  <a:ext uri="{0D108BD9-81ED-4DB2-BD59-A6C34878D82A}">
                    <a16:rowId xmlns:a16="http://schemas.microsoft.com/office/drawing/2014/main" val="287597563"/>
                  </a:ext>
                </a:extLst>
              </a:tr>
            </a:tbl>
          </a:graphicData>
        </a:graphic>
      </p:graphicFrame>
    </p:spTree>
    <p:extLst>
      <p:ext uri="{BB962C8B-B14F-4D97-AF65-F5344CB8AC3E}">
        <p14:creationId xmlns:p14="http://schemas.microsoft.com/office/powerpoint/2010/main" val="4206294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85B20F0-D1F3-45A4-8C1A-7623DBBF8441}"/>
              </a:ext>
            </a:extLst>
          </p:cNvPr>
          <p:cNvSpPr>
            <a:spLocks noGrp="1"/>
          </p:cNvSpPr>
          <p:nvPr>
            <p:ph type="title"/>
          </p:nvPr>
        </p:nvSpPr>
        <p:spPr/>
        <p:txBody>
          <a:bodyPr/>
          <a:lstStyle/>
          <a:p>
            <a:r>
              <a:rPr lang="en-US" dirty="0"/>
              <a:t>Secure network access</a:t>
            </a:r>
            <a:br>
              <a:rPr lang="en-US" dirty="0"/>
            </a:br>
            <a:r>
              <a:rPr lang="en-US" sz="1800" dirty="0">
                <a:solidFill>
                  <a:schemeClr val="accent1"/>
                </a:solidFill>
              </a:rPr>
              <a:t>Controlled through Amazon Virtual Private Cloud (VPC) security groups</a:t>
            </a:r>
          </a:p>
        </p:txBody>
      </p:sp>
      <p:graphicFrame>
        <p:nvGraphicFramePr>
          <p:cNvPr id="81" name="Table 80"/>
          <p:cNvGraphicFramePr>
            <a:graphicFrameLocks noGrp="1"/>
          </p:cNvGraphicFramePr>
          <p:nvPr>
            <p:extLst>
              <p:ext uri="{D42A27DB-BD31-4B8C-83A1-F6EECF244321}">
                <p14:modId xmlns:p14="http://schemas.microsoft.com/office/powerpoint/2010/main" val="109115809"/>
              </p:ext>
            </p:extLst>
          </p:nvPr>
        </p:nvGraphicFramePr>
        <p:xfrm>
          <a:off x="4960620" y="1474482"/>
          <a:ext cx="3840480" cy="1810512"/>
        </p:xfrm>
        <a:graphic>
          <a:graphicData uri="http://schemas.openxmlformats.org/drawingml/2006/table">
            <a:tbl>
              <a:tblPr firstRow="1" bandRow="1"/>
              <a:tblGrid>
                <a:gridCol w="1005840">
                  <a:extLst>
                    <a:ext uri="{9D8B030D-6E8A-4147-A177-3AD203B41FA5}">
                      <a16:colId xmlns:a16="http://schemas.microsoft.com/office/drawing/2014/main" val="20000"/>
                    </a:ext>
                  </a:extLst>
                </a:gridCol>
                <a:gridCol w="1165832">
                  <a:extLst>
                    <a:ext uri="{9D8B030D-6E8A-4147-A177-3AD203B41FA5}">
                      <a16:colId xmlns:a16="http://schemas.microsoft.com/office/drawing/2014/main" val="20001"/>
                    </a:ext>
                  </a:extLst>
                </a:gridCol>
                <a:gridCol w="1668808">
                  <a:extLst>
                    <a:ext uri="{9D8B030D-6E8A-4147-A177-3AD203B41FA5}">
                      <a16:colId xmlns:a16="http://schemas.microsoft.com/office/drawing/2014/main" val="20002"/>
                    </a:ext>
                  </a:extLst>
                </a:gridCol>
              </a:tblGrid>
              <a:tr h="594360">
                <a:tc>
                  <a:txBody>
                    <a:bodyPr/>
                    <a:lstStyle>
                      <a:lvl1pPr marL="0" algn="l" defTabSz="457200" rtl="0" eaLnBrk="1" latinLnBrk="0" hangingPunct="1">
                        <a:defRPr sz="1800" b="1" kern="1200">
                          <a:solidFill>
                            <a:schemeClr val="lt1"/>
                          </a:solidFill>
                          <a:latin typeface="Arial"/>
                          <a:ea typeface=""/>
                          <a:cs typeface=""/>
                        </a:defRPr>
                      </a:lvl1pPr>
                      <a:lvl2pPr marL="457200" algn="l" defTabSz="457200" rtl="0" eaLnBrk="1" latinLnBrk="0" hangingPunct="1">
                        <a:defRPr sz="1800" b="1" kern="1200">
                          <a:solidFill>
                            <a:schemeClr val="lt1"/>
                          </a:solidFill>
                          <a:latin typeface="Arial"/>
                          <a:ea typeface=""/>
                          <a:cs typeface=""/>
                        </a:defRPr>
                      </a:lvl2pPr>
                      <a:lvl3pPr marL="914400" algn="l" defTabSz="457200" rtl="0" eaLnBrk="1" latinLnBrk="0" hangingPunct="1">
                        <a:defRPr sz="1800" b="1" kern="1200">
                          <a:solidFill>
                            <a:schemeClr val="lt1"/>
                          </a:solidFill>
                          <a:latin typeface="Arial"/>
                          <a:ea typeface=""/>
                          <a:cs typeface=""/>
                        </a:defRPr>
                      </a:lvl3pPr>
                      <a:lvl4pPr marL="1371600" algn="l" defTabSz="457200" rtl="0" eaLnBrk="1" latinLnBrk="0" hangingPunct="1">
                        <a:defRPr sz="1800" b="1" kern="1200">
                          <a:solidFill>
                            <a:schemeClr val="lt1"/>
                          </a:solidFill>
                          <a:latin typeface="Arial"/>
                          <a:ea typeface=""/>
                          <a:cs typeface=""/>
                        </a:defRPr>
                      </a:lvl4pPr>
                      <a:lvl5pPr marL="1828800" algn="l" defTabSz="457200" rtl="0" eaLnBrk="1" latinLnBrk="0" hangingPunct="1">
                        <a:defRPr sz="1800" b="1" kern="1200">
                          <a:solidFill>
                            <a:schemeClr val="lt1"/>
                          </a:solidFill>
                          <a:latin typeface="Arial"/>
                          <a:ea typeface=""/>
                          <a:cs typeface=""/>
                        </a:defRPr>
                      </a:lvl5pPr>
                      <a:lvl6pPr marL="2286000" algn="l" defTabSz="457200" rtl="0" eaLnBrk="1" latinLnBrk="0" hangingPunct="1">
                        <a:defRPr sz="1800" b="1" kern="1200">
                          <a:solidFill>
                            <a:schemeClr val="lt1"/>
                          </a:solidFill>
                          <a:latin typeface="Arial"/>
                          <a:ea typeface=""/>
                          <a:cs typeface=""/>
                        </a:defRPr>
                      </a:lvl6pPr>
                      <a:lvl7pPr marL="2743200" algn="l" defTabSz="457200" rtl="0" eaLnBrk="1" latinLnBrk="0" hangingPunct="1">
                        <a:defRPr sz="1800" b="1" kern="1200">
                          <a:solidFill>
                            <a:schemeClr val="lt1"/>
                          </a:solidFill>
                          <a:latin typeface="Arial"/>
                          <a:ea typeface=""/>
                          <a:cs typeface=""/>
                        </a:defRPr>
                      </a:lvl7pPr>
                      <a:lvl8pPr marL="3200400" algn="l" defTabSz="457200" rtl="0" eaLnBrk="1" latinLnBrk="0" hangingPunct="1">
                        <a:defRPr sz="1800" b="1" kern="1200">
                          <a:solidFill>
                            <a:schemeClr val="lt1"/>
                          </a:solidFill>
                          <a:latin typeface="Arial"/>
                          <a:ea typeface=""/>
                          <a:cs typeface=""/>
                        </a:defRPr>
                      </a:lvl8pPr>
                      <a:lvl9pPr marL="3657600" algn="l" defTabSz="457200" rtl="0" eaLnBrk="1" latinLnBrk="0" hangingPunct="1">
                        <a:defRPr sz="1800" b="1" kern="1200">
                          <a:solidFill>
                            <a:schemeClr val="lt1"/>
                          </a:solidFill>
                          <a:latin typeface="Arial"/>
                          <a:ea typeface=""/>
                          <a:cs typeface=""/>
                        </a:defRPr>
                      </a:lvl9pPr>
                    </a:lstStyle>
                    <a:p>
                      <a:pPr>
                        <a:lnSpc>
                          <a:spcPct val="90000"/>
                        </a:lnSpc>
                      </a:pPr>
                      <a:r>
                        <a:rPr lang="en-US" sz="1200" b="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Protocol</a:t>
                      </a:r>
                    </a:p>
                  </a:txBody>
                  <a:tcPr marL="182880" marR="182880" marT="146304" marB="146304" anchor="ctr">
                    <a:lnL w="12700" cmpd="sng">
                      <a:solidFill>
                        <a:srgbClr val="FFFFFF"/>
                      </a:solidFill>
                    </a:lnL>
                    <a:lnR w="12700" cmpd="sng">
                      <a:solidFill>
                        <a:srgbClr val="FFFFFF"/>
                      </a:solidFill>
                    </a:lnR>
                    <a:lnT w="12700" cmpd="sng">
                      <a:solidFill>
                        <a:srgbClr val="FFFFFF"/>
                      </a:solidFill>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lt1"/>
                          </a:solidFill>
                          <a:latin typeface="Arial"/>
                          <a:ea typeface=""/>
                          <a:cs typeface=""/>
                        </a:defRPr>
                      </a:lvl1pPr>
                      <a:lvl2pPr marL="457200" algn="l" defTabSz="457200" rtl="0" eaLnBrk="1" latinLnBrk="0" hangingPunct="1">
                        <a:defRPr sz="1800" b="1" kern="1200">
                          <a:solidFill>
                            <a:schemeClr val="lt1"/>
                          </a:solidFill>
                          <a:latin typeface="Arial"/>
                          <a:ea typeface=""/>
                          <a:cs typeface=""/>
                        </a:defRPr>
                      </a:lvl2pPr>
                      <a:lvl3pPr marL="914400" algn="l" defTabSz="457200" rtl="0" eaLnBrk="1" latinLnBrk="0" hangingPunct="1">
                        <a:defRPr sz="1800" b="1" kern="1200">
                          <a:solidFill>
                            <a:schemeClr val="lt1"/>
                          </a:solidFill>
                          <a:latin typeface="Arial"/>
                          <a:ea typeface=""/>
                          <a:cs typeface=""/>
                        </a:defRPr>
                      </a:lvl3pPr>
                      <a:lvl4pPr marL="1371600" algn="l" defTabSz="457200" rtl="0" eaLnBrk="1" latinLnBrk="0" hangingPunct="1">
                        <a:defRPr sz="1800" b="1" kern="1200">
                          <a:solidFill>
                            <a:schemeClr val="lt1"/>
                          </a:solidFill>
                          <a:latin typeface="Arial"/>
                          <a:ea typeface=""/>
                          <a:cs typeface=""/>
                        </a:defRPr>
                      </a:lvl4pPr>
                      <a:lvl5pPr marL="1828800" algn="l" defTabSz="457200" rtl="0" eaLnBrk="1" latinLnBrk="0" hangingPunct="1">
                        <a:defRPr sz="1800" b="1" kern="1200">
                          <a:solidFill>
                            <a:schemeClr val="lt1"/>
                          </a:solidFill>
                          <a:latin typeface="Arial"/>
                          <a:ea typeface=""/>
                          <a:cs typeface=""/>
                        </a:defRPr>
                      </a:lvl5pPr>
                      <a:lvl6pPr marL="2286000" algn="l" defTabSz="457200" rtl="0" eaLnBrk="1" latinLnBrk="0" hangingPunct="1">
                        <a:defRPr sz="1800" b="1" kern="1200">
                          <a:solidFill>
                            <a:schemeClr val="lt1"/>
                          </a:solidFill>
                          <a:latin typeface="Arial"/>
                          <a:ea typeface=""/>
                          <a:cs typeface=""/>
                        </a:defRPr>
                      </a:lvl6pPr>
                      <a:lvl7pPr marL="2743200" algn="l" defTabSz="457200" rtl="0" eaLnBrk="1" latinLnBrk="0" hangingPunct="1">
                        <a:defRPr sz="1800" b="1" kern="1200">
                          <a:solidFill>
                            <a:schemeClr val="lt1"/>
                          </a:solidFill>
                          <a:latin typeface="Arial"/>
                          <a:ea typeface=""/>
                          <a:cs typeface=""/>
                        </a:defRPr>
                      </a:lvl7pPr>
                      <a:lvl8pPr marL="3200400" algn="l" defTabSz="457200" rtl="0" eaLnBrk="1" latinLnBrk="0" hangingPunct="1">
                        <a:defRPr sz="1800" b="1" kern="1200">
                          <a:solidFill>
                            <a:schemeClr val="lt1"/>
                          </a:solidFill>
                          <a:latin typeface="Arial"/>
                          <a:ea typeface=""/>
                          <a:cs typeface=""/>
                        </a:defRPr>
                      </a:lvl8pPr>
                      <a:lvl9pPr marL="3657600" algn="l" defTabSz="457200" rtl="0" eaLnBrk="1" latinLnBrk="0" hangingPunct="1">
                        <a:defRPr sz="1800" b="1" kern="1200">
                          <a:solidFill>
                            <a:schemeClr val="lt1"/>
                          </a:solidFill>
                          <a:latin typeface="Arial"/>
                          <a:ea typeface=""/>
                          <a:cs typeface=""/>
                        </a:defRPr>
                      </a:lvl9pPr>
                    </a:lstStyle>
                    <a:p>
                      <a:pPr>
                        <a:lnSpc>
                          <a:spcPct val="90000"/>
                        </a:lnSpc>
                      </a:pPr>
                      <a:r>
                        <a:rPr lang="en-US" sz="1200" b="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Port range</a:t>
                      </a:r>
                    </a:p>
                  </a:txBody>
                  <a:tcPr marL="182880" marR="182880" marT="146304" marB="146304" anchor="ctr">
                    <a:lnL w="12700" cmpd="sng">
                      <a:solidFill>
                        <a:srgbClr val="FFFFFF"/>
                      </a:solidFill>
                    </a:lnL>
                    <a:lnR w="12700" cmpd="sng">
                      <a:solidFill>
                        <a:srgbClr val="FFFFFF"/>
                      </a:solidFill>
                    </a:lnR>
                    <a:lnT w="12700" cmpd="sng">
                      <a:solidFill>
                        <a:srgbClr val="FFFFFF"/>
                      </a:solidFill>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lt1"/>
                          </a:solidFill>
                          <a:latin typeface="Arial"/>
                          <a:ea typeface=""/>
                          <a:cs typeface=""/>
                        </a:defRPr>
                      </a:lvl1pPr>
                      <a:lvl2pPr marL="457200" algn="l" defTabSz="457200" rtl="0" eaLnBrk="1" latinLnBrk="0" hangingPunct="1">
                        <a:defRPr sz="1800" b="1" kern="1200">
                          <a:solidFill>
                            <a:schemeClr val="lt1"/>
                          </a:solidFill>
                          <a:latin typeface="Arial"/>
                          <a:ea typeface=""/>
                          <a:cs typeface=""/>
                        </a:defRPr>
                      </a:lvl2pPr>
                      <a:lvl3pPr marL="914400" algn="l" defTabSz="457200" rtl="0" eaLnBrk="1" latinLnBrk="0" hangingPunct="1">
                        <a:defRPr sz="1800" b="1" kern="1200">
                          <a:solidFill>
                            <a:schemeClr val="lt1"/>
                          </a:solidFill>
                          <a:latin typeface="Arial"/>
                          <a:ea typeface=""/>
                          <a:cs typeface=""/>
                        </a:defRPr>
                      </a:lvl3pPr>
                      <a:lvl4pPr marL="1371600" algn="l" defTabSz="457200" rtl="0" eaLnBrk="1" latinLnBrk="0" hangingPunct="1">
                        <a:defRPr sz="1800" b="1" kern="1200">
                          <a:solidFill>
                            <a:schemeClr val="lt1"/>
                          </a:solidFill>
                          <a:latin typeface="Arial"/>
                          <a:ea typeface=""/>
                          <a:cs typeface=""/>
                        </a:defRPr>
                      </a:lvl4pPr>
                      <a:lvl5pPr marL="1828800" algn="l" defTabSz="457200" rtl="0" eaLnBrk="1" latinLnBrk="0" hangingPunct="1">
                        <a:defRPr sz="1800" b="1" kern="1200">
                          <a:solidFill>
                            <a:schemeClr val="lt1"/>
                          </a:solidFill>
                          <a:latin typeface="Arial"/>
                          <a:ea typeface=""/>
                          <a:cs typeface=""/>
                        </a:defRPr>
                      </a:lvl5pPr>
                      <a:lvl6pPr marL="2286000" algn="l" defTabSz="457200" rtl="0" eaLnBrk="1" latinLnBrk="0" hangingPunct="1">
                        <a:defRPr sz="1800" b="1" kern="1200">
                          <a:solidFill>
                            <a:schemeClr val="lt1"/>
                          </a:solidFill>
                          <a:latin typeface="Arial"/>
                          <a:ea typeface=""/>
                          <a:cs typeface=""/>
                        </a:defRPr>
                      </a:lvl6pPr>
                      <a:lvl7pPr marL="2743200" algn="l" defTabSz="457200" rtl="0" eaLnBrk="1" latinLnBrk="0" hangingPunct="1">
                        <a:defRPr sz="1800" b="1" kern="1200">
                          <a:solidFill>
                            <a:schemeClr val="lt1"/>
                          </a:solidFill>
                          <a:latin typeface="Arial"/>
                          <a:ea typeface=""/>
                          <a:cs typeface=""/>
                        </a:defRPr>
                      </a:lvl7pPr>
                      <a:lvl8pPr marL="3200400" algn="l" defTabSz="457200" rtl="0" eaLnBrk="1" latinLnBrk="0" hangingPunct="1">
                        <a:defRPr sz="1800" b="1" kern="1200">
                          <a:solidFill>
                            <a:schemeClr val="lt1"/>
                          </a:solidFill>
                          <a:latin typeface="Arial"/>
                          <a:ea typeface=""/>
                          <a:cs typeface=""/>
                        </a:defRPr>
                      </a:lvl8pPr>
                      <a:lvl9pPr marL="3657600" algn="l" defTabSz="457200" rtl="0" eaLnBrk="1" latinLnBrk="0" hangingPunct="1">
                        <a:defRPr sz="1800" b="1" kern="1200">
                          <a:solidFill>
                            <a:schemeClr val="lt1"/>
                          </a:solidFill>
                          <a:latin typeface="Arial"/>
                          <a:ea typeface=""/>
                          <a:cs typeface=""/>
                        </a:defRPr>
                      </a:lvl9pPr>
                    </a:lstStyle>
                    <a:p>
                      <a:pPr>
                        <a:lnSpc>
                          <a:spcPct val="90000"/>
                        </a:lnSpc>
                      </a:pPr>
                      <a:r>
                        <a:rPr lang="en-US" sz="1200" b="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Source</a:t>
                      </a:r>
                    </a:p>
                  </a:txBody>
                  <a:tcPr marL="182880" marR="182880" marT="146304" marB="146304" anchor="ctr">
                    <a:lnL w="12700" cmpd="sng">
                      <a:solidFill>
                        <a:srgbClr val="FFFFFF"/>
                      </a:solidFill>
                    </a:lnL>
                    <a:lnR w="12700" cmpd="sng">
                      <a:solidFill>
                        <a:srgbClr val="FFFFFF"/>
                      </a:solidFill>
                    </a:lnR>
                    <a:lnT w="12700" cmpd="sng">
                      <a:solidFill>
                        <a:srgbClr val="FFFFFF"/>
                      </a:solidFill>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4360">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a:lnSpc>
                          <a:spcPct val="90000"/>
                        </a:lnSpc>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TCP</a:t>
                      </a:r>
                    </a:p>
                  </a:txBody>
                  <a:tcPr marL="182880" marR="182880" marT="146304" marB="146304" anchor="ctr">
                    <a:lnL w="12700" cmpd="sng">
                      <a:solidFill>
                        <a:srgbClr val="FFFFFF"/>
                      </a:solidFill>
                    </a:lnL>
                    <a:lnR w="12700" cmpd="sng">
                      <a:solidFill>
                        <a:srgbClr val="FFFFFF"/>
                      </a:solidFill>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a:lnSpc>
                          <a:spcPct val="90000"/>
                        </a:lnSpc>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5432</a:t>
                      </a:r>
                    </a:p>
                  </a:txBody>
                  <a:tcPr marL="182880" marR="182880" marT="146304" marB="146304" anchor="ctr">
                    <a:lnL w="12700" cmpd="sng">
                      <a:solidFill>
                        <a:srgbClr val="FFFFFF"/>
                      </a:solidFill>
                    </a:lnL>
                    <a:lnR w="12700" cmpd="sng">
                      <a:solidFill>
                        <a:srgbClr val="FFFFFF"/>
                      </a:solidFill>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a:lnSpc>
                          <a:spcPct val="90000"/>
                        </a:lnSpc>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172.31.0.0/16</a:t>
                      </a:r>
                    </a:p>
                  </a:txBody>
                  <a:tcPr marL="182880" marR="182880" marT="146304" marB="146304" anchor="ctr">
                    <a:lnL w="12700" cmpd="sng">
                      <a:solidFill>
                        <a:srgbClr val="FFFFFF"/>
                      </a:solidFill>
                    </a:lnL>
                    <a:lnR w="12700" cmpd="sng">
                      <a:solidFill>
                        <a:srgbClr val="FFFFFF"/>
                      </a:solidFill>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94360">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a:lnSpc>
                          <a:spcPct val="90000"/>
                        </a:lnSpc>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TCP</a:t>
                      </a:r>
                    </a:p>
                  </a:txBody>
                  <a:tcPr marL="182880" marR="182880" marT="146304" marB="146304" anchor="ctr">
                    <a:lnL w="12700" cmpd="sng">
                      <a:solidFill>
                        <a:srgbClr val="FFFFFF"/>
                      </a:solidFill>
                    </a:lnL>
                    <a:lnR w="12700" cmpd="sng">
                      <a:solidFill>
                        <a:srgbClr val="FFFFFF"/>
                      </a:solidFill>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a:lnSpc>
                          <a:spcPct val="90000"/>
                        </a:lnSpc>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5432</a:t>
                      </a:r>
                    </a:p>
                  </a:txBody>
                  <a:tcPr marL="182880" marR="182880" marT="146304" marB="146304" anchor="ctr">
                    <a:lnL w="12700" cmpd="sng">
                      <a:solidFill>
                        <a:srgbClr val="FFFFFF"/>
                      </a:solidFill>
                    </a:lnL>
                    <a:lnR w="12700" cmpd="sng">
                      <a:solidFill>
                        <a:srgbClr val="FFFFFF"/>
                      </a:solidFill>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a:lnSpc>
                          <a:spcPct val="90000"/>
                        </a:lnSpc>
                      </a:pP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“Application</a:t>
                      </a:r>
                      <a:r>
                        <a:rPr lang="en-US" sz="120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security group”</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82880" marR="182880" marT="146304" marB="146304" anchor="ctr">
                    <a:lnL w="12700" cmpd="sng">
                      <a:solidFill>
                        <a:srgbClr val="FFFFFF"/>
                      </a:solidFill>
                    </a:lnL>
                    <a:lnR w="12700" cmpd="sng">
                      <a:solidFill>
                        <a:srgbClr val="FFFFFF"/>
                      </a:solidFill>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7" name="Group 6">
            <a:extLst>
              <a:ext uri="{FF2B5EF4-FFF2-40B4-BE49-F238E27FC236}">
                <a16:creationId xmlns:a16="http://schemas.microsoft.com/office/drawing/2014/main" id="{FB806470-1FE5-42D5-A119-6B8D62DB8DA1}"/>
              </a:ext>
            </a:extLst>
          </p:cNvPr>
          <p:cNvGrpSpPr/>
          <p:nvPr/>
        </p:nvGrpSpPr>
        <p:grpSpPr>
          <a:xfrm>
            <a:off x="342900" y="1856941"/>
            <a:ext cx="4655831" cy="2415574"/>
            <a:chOff x="342900" y="1856941"/>
            <a:chExt cx="4655831" cy="2415574"/>
          </a:xfrm>
        </p:grpSpPr>
        <p:sp>
          <p:nvSpPr>
            <p:cNvPr id="82" name="TextBox 81"/>
            <p:cNvSpPr txBox="1"/>
            <p:nvPr/>
          </p:nvSpPr>
          <p:spPr>
            <a:xfrm>
              <a:off x="2194586" y="1856941"/>
              <a:ext cx="1853392" cy="261610"/>
            </a:xfrm>
            <a:prstGeom prst="rect">
              <a:avLst/>
            </a:prstGeom>
            <a:noFill/>
          </p:spPr>
          <p:txBody>
            <a:bodyPr wrap="none" rtlCol="0">
              <a:spAutoFit/>
            </a:bodyPr>
            <a:lstStyle/>
            <a:p>
              <a:r>
                <a:rPr lang="en-US" sz="1100" dirty="0">
                  <a:latin typeface="Amazon Ember" panose="020B0603020204020204" pitchFamily="34" charset="0"/>
                  <a:ea typeface="Amazon Ember" panose="020B0603020204020204" pitchFamily="34" charset="0"/>
                  <a:cs typeface="Amazon Ember" panose="020B0603020204020204" pitchFamily="34" charset="0"/>
                </a:rPr>
                <a:t>Corporate address admins</a:t>
              </a:r>
            </a:p>
          </p:txBody>
        </p:sp>
        <p:sp>
          <p:nvSpPr>
            <p:cNvPr id="83" name="Rectangle 82"/>
            <p:cNvSpPr/>
            <p:nvPr/>
          </p:nvSpPr>
          <p:spPr>
            <a:xfrm flipH="1">
              <a:off x="1458709" y="2770248"/>
              <a:ext cx="272789" cy="149595"/>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Rectangle 83"/>
            <p:cNvSpPr/>
            <p:nvPr/>
          </p:nvSpPr>
          <p:spPr>
            <a:xfrm flipH="1">
              <a:off x="2731575" y="3960726"/>
              <a:ext cx="318988" cy="243458"/>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5" name="TextBox 84"/>
            <p:cNvSpPr txBox="1"/>
            <p:nvPr/>
          </p:nvSpPr>
          <p:spPr>
            <a:xfrm>
              <a:off x="3504623" y="3674806"/>
              <a:ext cx="1165704" cy="261610"/>
            </a:xfrm>
            <a:prstGeom prst="rect">
              <a:avLst/>
            </a:prstGeom>
            <a:noFill/>
          </p:spPr>
          <p:txBody>
            <a:bodyPr wrap="none" rtlCol="0">
              <a:spAutoFit/>
            </a:bodyPr>
            <a:lstStyle/>
            <a:p>
              <a:r>
                <a:rPr lang="en-US" sz="1100" dirty="0">
                  <a:latin typeface="Amazon Ember" panose="020B0603020204020204" pitchFamily="34" charset="0"/>
                  <a:ea typeface="Amazon Ember" panose="020B0603020204020204" pitchFamily="34" charset="0"/>
                  <a:cs typeface="Amazon Ember" panose="020B0603020204020204" pitchFamily="34" charset="0"/>
                </a:rPr>
                <a:t>Application tier</a:t>
              </a:r>
            </a:p>
          </p:txBody>
        </p:sp>
        <p:sp>
          <p:nvSpPr>
            <p:cNvPr id="86" name="Rounded Rectangle 85"/>
            <p:cNvSpPr/>
            <p:nvPr/>
          </p:nvSpPr>
          <p:spPr>
            <a:xfrm>
              <a:off x="342900" y="2992355"/>
              <a:ext cx="2194560" cy="1280160"/>
            </a:xfrm>
            <a:prstGeom prst="roundRect">
              <a:avLst>
                <a:gd name="adj" fmla="val 6811"/>
              </a:avLst>
            </a:prstGeom>
            <a:noFill/>
            <a:ln w="19050" cap="flat" cmpd="sng" algn="ctr">
              <a:solidFill>
                <a:schemeClr val="accent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Flowchart: Magnetic Disk 26">
              <a:extLst>
                <a:ext uri="{FF2B5EF4-FFF2-40B4-BE49-F238E27FC236}">
                  <a16:creationId xmlns:a16="http://schemas.microsoft.com/office/drawing/2014/main" id="{64978EE4-0F94-40DE-9B3F-B71EC8C9081A}"/>
                </a:ext>
              </a:extLst>
            </p:cNvPr>
            <p:cNvSpPr/>
            <p:nvPr/>
          </p:nvSpPr>
          <p:spPr>
            <a:xfrm>
              <a:off x="1178496" y="3319492"/>
              <a:ext cx="523368" cy="625887"/>
            </a:xfrm>
            <a:prstGeom prst="flowChartMagneticDisk">
              <a:avLst/>
            </a:prstGeom>
            <a:solidFill>
              <a:srgbClr val="FFFFFF"/>
            </a:solidFill>
            <a:ln w="19050" cap="flat" cmpd="sng" algn="ctr">
              <a:solidFill>
                <a:srgbClr val="545B64">
                  <a:lumMod val="50000"/>
                </a:srgbClr>
              </a:solidFill>
              <a:prstDash val="solid"/>
            </a:ln>
            <a:effectLst/>
          </p:spPr>
          <p:txBody>
            <a:bodyPr tIns="9144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78652">
                        <a:srgbClr val="545B64">
                          <a:lumMod val="50000"/>
                        </a:srgbClr>
                      </a:gs>
                      <a:gs pos="61236">
                        <a:srgbClr val="545B64">
                          <a:lumMod val="50000"/>
                        </a:srgbClr>
                      </a:gs>
                    </a:gsLst>
                    <a:lin ang="5400000" scaled="1"/>
                  </a:gradFill>
                  <a:effectLst/>
                  <a:uLnTx/>
                  <a:uFillTx/>
                  <a:latin typeface="Amazon Ember Heavy" panose="020B0803020204020204" pitchFamily="34" charset="0"/>
                  <a:ea typeface="Amazon Ember Heavy" panose="020B0803020204020204" pitchFamily="34" charset="0"/>
                  <a:cs typeface="Amazon Ember Heavy" panose="020B0803020204020204" pitchFamily="34" charset="0"/>
                </a:rPr>
                <a:t>M</a:t>
              </a:r>
            </a:p>
          </p:txBody>
        </p:sp>
        <p:cxnSp>
          <p:nvCxnSpPr>
            <p:cNvPr id="97" name="Connector: Elbow 56">
              <a:extLst>
                <a:ext uri="{FF2B5EF4-FFF2-40B4-BE49-F238E27FC236}">
                  <a16:creationId xmlns:a16="http://schemas.microsoft.com/office/drawing/2014/main" id="{93817055-146C-4394-BAF7-4DF0045DB96E}"/>
                </a:ext>
              </a:extLst>
            </p:cNvPr>
            <p:cNvCxnSpPr>
              <a:cxnSpLocks/>
            </p:cNvCxnSpPr>
            <p:nvPr/>
          </p:nvCxnSpPr>
          <p:spPr>
            <a:xfrm flipH="1" flipV="1">
              <a:off x="3361334" y="2339516"/>
              <a:ext cx="1637386" cy="13070"/>
            </a:xfrm>
            <a:prstGeom prst="straightConnector1">
              <a:avLst/>
            </a:prstGeom>
            <a:noFill/>
            <a:ln w="19050" cap="flat" cmpd="sng" algn="ctr">
              <a:solidFill>
                <a:schemeClr val="accent1"/>
              </a:solidFill>
              <a:prstDash val="solid"/>
              <a:tailEnd type="arrow" w="med" len="sm"/>
            </a:ln>
            <a:effectLst/>
          </p:spPr>
        </p:cxnSp>
        <p:cxnSp>
          <p:nvCxnSpPr>
            <p:cNvPr id="98" name="Straight Arrow Connector 62">
              <a:extLst>
                <a:ext uri="{FF2B5EF4-FFF2-40B4-BE49-F238E27FC236}">
                  <a16:creationId xmlns:a16="http://schemas.microsoft.com/office/drawing/2014/main" id="{DB0AEFA8-7830-4A40-B6A2-BBEFD05593D7}"/>
                </a:ext>
              </a:extLst>
            </p:cNvPr>
            <p:cNvCxnSpPr>
              <a:cxnSpLocks/>
              <a:endCxn id="87" idx="1"/>
            </p:cNvCxnSpPr>
            <p:nvPr/>
          </p:nvCxnSpPr>
          <p:spPr>
            <a:xfrm rot="10800000" flipV="1">
              <a:off x="1440180" y="2352586"/>
              <a:ext cx="1391126" cy="966906"/>
            </a:xfrm>
            <a:prstGeom prst="bentConnector2">
              <a:avLst/>
            </a:prstGeom>
            <a:noFill/>
            <a:ln w="19050" cap="flat" cmpd="sng" algn="ctr">
              <a:solidFill>
                <a:schemeClr val="accent1"/>
              </a:solidFill>
              <a:prstDash val="solid"/>
              <a:tailEnd type="arrow" w="med" len="sm"/>
            </a:ln>
            <a:effectLst/>
          </p:spPr>
        </p:cxnSp>
        <p:cxnSp>
          <p:nvCxnSpPr>
            <p:cNvPr id="99" name="Straight Arrow Connector 98">
              <a:extLst>
                <a:ext uri="{FF2B5EF4-FFF2-40B4-BE49-F238E27FC236}">
                  <a16:creationId xmlns:a16="http://schemas.microsoft.com/office/drawing/2014/main" id="{75F57289-83AC-4974-B3B1-DB72E8880750}"/>
                </a:ext>
              </a:extLst>
            </p:cNvPr>
            <p:cNvCxnSpPr>
              <a:cxnSpLocks/>
            </p:cNvCxnSpPr>
            <p:nvPr/>
          </p:nvCxnSpPr>
          <p:spPr>
            <a:xfrm flipH="1">
              <a:off x="1701864" y="3631355"/>
              <a:ext cx="1154694" cy="1081"/>
            </a:xfrm>
            <a:prstGeom prst="straightConnector1">
              <a:avLst/>
            </a:prstGeom>
            <a:noFill/>
            <a:ln w="19050" cap="flat" cmpd="sng" algn="ctr">
              <a:solidFill>
                <a:schemeClr val="accent1"/>
              </a:solidFill>
              <a:prstDash val="solid"/>
              <a:tailEnd type="arrow" w="med" len="sm"/>
            </a:ln>
            <a:effectLst/>
          </p:spPr>
        </p:cxnSp>
        <p:cxnSp>
          <p:nvCxnSpPr>
            <p:cNvPr id="100" name="Straight Arrow Connector 62">
              <a:extLst>
                <a:ext uri="{FF2B5EF4-FFF2-40B4-BE49-F238E27FC236}">
                  <a16:creationId xmlns:a16="http://schemas.microsoft.com/office/drawing/2014/main" id="{4BACC189-4C35-47A7-B031-11D43A8041BB}"/>
                </a:ext>
              </a:extLst>
            </p:cNvPr>
            <p:cNvCxnSpPr>
              <a:cxnSpLocks/>
            </p:cNvCxnSpPr>
            <p:nvPr/>
          </p:nvCxnSpPr>
          <p:spPr>
            <a:xfrm rot="10800000" flipV="1">
              <a:off x="3067816" y="2950322"/>
              <a:ext cx="1930915" cy="469776"/>
            </a:xfrm>
            <a:prstGeom prst="bentConnector2">
              <a:avLst/>
            </a:prstGeom>
            <a:noFill/>
            <a:ln w="19050" cap="flat" cmpd="sng" algn="ctr">
              <a:solidFill>
                <a:schemeClr val="accent1"/>
              </a:solidFill>
              <a:prstDash val="solid"/>
              <a:tailEnd type="arrow" w="med" len="sm"/>
            </a:ln>
            <a:effectLst/>
          </p:spPr>
        </p:cxnSp>
        <p:grpSp>
          <p:nvGrpSpPr>
            <p:cNvPr id="37" name="Group 36">
              <a:extLst>
                <a:ext uri="{FF2B5EF4-FFF2-40B4-BE49-F238E27FC236}">
                  <a16:creationId xmlns:a16="http://schemas.microsoft.com/office/drawing/2014/main" id="{51BAECE5-0A70-4EA3-83B1-47D3FB051921}"/>
                </a:ext>
              </a:extLst>
            </p:cNvPr>
            <p:cNvGrpSpPr/>
            <p:nvPr/>
          </p:nvGrpSpPr>
          <p:grpSpPr>
            <a:xfrm>
              <a:off x="2776126" y="2166617"/>
              <a:ext cx="636206" cy="425837"/>
              <a:chOff x="2653084" y="3039919"/>
              <a:chExt cx="792162" cy="530225"/>
            </a:xfrm>
          </p:grpSpPr>
          <p:sp>
            <p:nvSpPr>
              <p:cNvPr id="38" name="Freeform 6">
                <a:extLst>
                  <a:ext uri="{FF2B5EF4-FFF2-40B4-BE49-F238E27FC236}">
                    <a16:creationId xmlns:a16="http://schemas.microsoft.com/office/drawing/2014/main" id="{E9D3C863-D67C-4E60-A04D-1ABFDD085626}"/>
                  </a:ext>
                </a:extLst>
              </p:cNvPr>
              <p:cNvSpPr>
                <a:spLocks/>
              </p:cNvSpPr>
              <p:nvPr/>
            </p:nvSpPr>
            <p:spPr bwMode="auto">
              <a:xfrm>
                <a:off x="2724521" y="3039919"/>
                <a:ext cx="657225" cy="471488"/>
              </a:xfrm>
              <a:custGeom>
                <a:avLst/>
                <a:gdLst>
                  <a:gd name="T0" fmla="*/ 249 w 249"/>
                  <a:gd name="T1" fmla="*/ 178 h 178"/>
                  <a:gd name="T2" fmla="*/ 249 w 249"/>
                  <a:gd name="T3" fmla="*/ 5 h 178"/>
                  <a:gd name="T4" fmla="*/ 242 w 249"/>
                  <a:gd name="T5" fmla="*/ 0 h 178"/>
                  <a:gd name="T6" fmla="*/ 6 w 249"/>
                  <a:gd name="T7" fmla="*/ 0 h 178"/>
                  <a:gd name="T8" fmla="*/ 0 w 249"/>
                  <a:gd name="T9" fmla="*/ 5 h 178"/>
                  <a:gd name="T10" fmla="*/ 0 w 249"/>
                  <a:gd name="T11" fmla="*/ 178 h 178"/>
                  <a:gd name="T12" fmla="*/ 249 w 249"/>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249" h="178">
                    <a:moveTo>
                      <a:pt x="249" y="178"/>
                    </a:moveTo>
                    <a:cubicBezTo>
                      <a:pt x="249" y="5"/>
                      <a:pt x="249" y="5"/>
                      <a:pt x="249" y="5"/>
                    </a:cubicBezTo>
                    <a:cubicBezTo>
                      <a:pt x="249" y="2"/>
                      <a:pt x="246" y="0"/>
                      <a:pt x="242" y="0"/>
                    </a:cubicBezTo>
                    <a:cubicBezTo>
                      <a:pt x="6" y="0"/>
                      <a:pt x="6" y="0"/>
                      <a:pt x="6" y="0"/>
                    </a:cubicBezTo>
                    <a:cubicBezTo>
                      <a:pt x="3" y="0"/>
                      <a:pt x="0" y="2"/>
                      <a:pt x="0" y="5"/>
                    </a:cubicBezTo>
                    <a:cubicBezTo>
                      <a:pt x="0" y="178"/>
                      <a:pt x="0" y="178"/>
                      <a:pt x="0" y="178"/>
                    </a:cubicBezTo>
                    <a:lnTo>
                      <a:pt x="249" y="178"/>
                    </a:lnTo>
                    <a:close/>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39" name="Freeform 7">
                <a:extLst>
                  <a:ext uri="{FF2B5EF4-FFF2-40B4-BE49-F238E27FC236}">
                    <a16:creationId xmlns:a16="http://schemas.microsoft.com/office/drawing/2014/main" id="{3AFA4C56-18DE-4283-8F4D-C4984B50C52D}"/>
                  </a:ext>
                </a:extLst>
              </p:cNvPr>
              <p:cNvSpPr>
                <a:spLocks/>
              </p:cNvSpPr>
              <p:nvPr/>
            </p:nvSpPr>
            <p:spPr bwMode="auto">
              <a:xfrm>
                <a:off x="2756271" y="3074844"/>
                <a:ext cx="593725" cy="407988"/>
              </a:xfrm>
              <a:custGeom>
                <a:avLst/>
                <a:gdLst>
                  <a:gd name="T0" fmla="*/ 374 w 374"/>
                  <a:gd name="T1" fmla="*/ 77 h 257"/>
                  <a:gd name="T2" fmla="*/ 374 w 374"/>
                  <a:gd name="T3" fmla="*/ 0 h 257"/>
                  <a:gd name="T4" fmla="*/ 0 w 374"/>
                  <a:gd name="T5" fmla="*/ 0 h 257"/>
                  <a:gd name="T6" fmla="*/ 0 w 374"/>
                  <a:gd name="T7" fmla="*/ 257 h 257"/>
                  <a:gd name="T8" fmla="*/ 374 w 374"/>
                  <a:gd name="T9" fmla="*/ 257 h 257"/>
                  <a:gd name="T10" fmla="*/ 374 w 374"/>
                  <a:gd name="T11" fmla="*/ 77 h 257"/>
                </a:gdLst>
                <a:ahLst/>
                <a:cxnLst>
                  <a:cxn ang="0">
                    <a:pos x="T0" y="T1"/>
                  </a:cxn>
                  <a:cxn ang="0">
                    <a:pos x="T2" y="T3"/>
                  </a:cxn>
                  <a:cxn ang="0">
                    <a:pos x="T4" y="T5"/>
                  </a:cxn>
                  <a:cxn ang="0">
                    <a:pos x="T6" y="T7"/>
                  </a:cxn>
                  <a:cxn ang="0">
                    <a:pos x="T8" y="T9"/>
                  </a:cxn>
                  <a:cxn ang="0">
                    <a:pos x="T10" y="T11"/>
                  </a:cxn>
                </a:cxnLst>
                <a:rect l="0" t="0" r="r" b="b"/>
                <a:pathLst>
                  <a:path w="374" h="257">
                    <a:moveTo>
                      <a:pt x="374" y="77"/>
                    </a:moveTo>
                    <a:lnTo>
                      <a:pt x="374" y="0"/>
                    </a:lnTo>
                    <a:lnTo>
                      <a:pt x="0" y="0"/>
                    </a:lnTo>
                    <a:lnTo>
                      <a:pt x="0" y="257"/>
                    </a:lnTo>
                    <a:lnTo>
                      <a:pt x="374" y="257"/>
                    </a:lnTo>
                    <a:lnTo>
                      <a:pt x="374" y="77"/>
                    </a:ln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a:p>
            </p:txBody>
          </p:sp>
          <p:sp>
            <p:nvSpPr>
              <p:cNvPr id="40" name="Freeform: Shape 39">
                <a:extLst>
                  <a:ext uri="{FF2B5EF4-FFF2-40B4-BE49-F238E27FC236}">
                    <a16:creationId xmlns:a16="http://schemas.microsoft.com/office/drawing/2014/main" id="{8A62D575-E1E3-4D1F-B423-A9D77C3B78EC}"/>
                  </a:ext>
                </a:extLst>
              </p:cNvPr>
              <p:cNvSpPr>
                <a:spLocks/>
              </p:cNvSpPr>
              <p:nvPr/>
            </p:nvSpPr>
            <p:spPr bwMode="auto">
              <a:xfrm>
                <a:off x="2653084" y="3511407"/>
                <a:ext cx="792162" cy="58737"/>
              </a:xfrm>
              <a:custGeom>
                <a:avLst/>
                <a:gdLst>
                  <a:gd name="connsiteX0" fmla="*/ 0 w 792162"/>
                  <a:gd name="connsiteY0" fmla="*/ 0 h 58737"/>
                  <a:gd name="connsiteX1" fmla="*/ 792162 w 792162"/>
                  <a:gd name="connsiteY1" fmla="*/ 0 h 58737"/>
                  <a:gd name="connsiteX2" fmla="*/ 792162 w 792162"/>
                  <a:gd name="connsiteY2" fmla="*/ 39687 h 58737"/>
                  <a:gd name="connsiteX3" fmla="*/ 792162 w 792162"/>
                  <a:gd name="connsiteY3" fmla="*/ 39688 h 58737"/>
                  <a:gd name="connsiteX4" fmla="*/ 792161 w 792162"/>
                  <a:gd name="connsiteY4" fmla="*/ 39688 h 58737"/>
                  <a:gd name="connsiteX5" fmla="*/ 787541 w 792162"/>
                  <a:gd name="connsiteY5" fmla="*/ 44450 h 58737"/>
                  <a:gd name="connsiteX6" fmla="*/ 786881 w 792162"/>
                  <a:gd name="connsiteY6" fmla="*/ 45130 h 58737"/>
                  <a:gd name="connsiteX7" fmla="*/ 749914 w 792162"/>
                  <a:gd name="connsiteY7" fmla="*/ 58737 h 58737"/>
                  <a:gd name="connsiteX8" fmla="*/ 47530 w 792162"/>
                  <a:gd name="connsiteY8" fmla="*/ 58737 h 58737"/>
                  <a:gd name="connsiteX9" fmla="*/ 2641 w 792162"/>
                  <a:gd name="connsiteY9" fmla="*/ 42409 h 58737"/>
                  <a:gd name="connsiteX10" fmla="*/ 1 w 792162"/>
                  <a:gd name="connsiteY10" fmla="*/ 39688 h 58737"/>
                  <a:gd name="connsiteX11" fmla="*/ 0 w 792162"/>
                  <a:gd name="connsiteY11" fmla="*/ 39688 h 58737"/>
                  <a:gd name="connsiteX12" fmla="*/ 0 w 792162"/>
                  <a:gd name="connsiteY12" fmla="*/ 39687 h 5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2162" h="58737">
                    <a:moveTo>
                      <a:pt x="0" y="0"/>
                    </a:moveTo>
                    <a:lnTo>
                      <a:pt x="792162" y="0"/>
                    </a:lnTo>
                    <a:lnTo>
                      <a:pt x="792162" y="39687"/>
                    </a:lnTo>
                    <a:lnTo>
                      <a:pt x="792162" y="39688"/>
                    </a:lnTo>
                    <a:lnTo>
                      <a:pt x="792161" y="39688"/>
                    </a:lnTo>
                    <a:lnTo>
                      <a:pt x="787541" y="44450"/>
                    </a:lnTo>
                    <a:cubicBezTo>
                      <a:pt x="786881" y="45130"/>
                      <a:pt x="786881" y="45130"/>
                      <a:pt x="786881" y="45130"/>
                    </a:cubicBezTo>
                    <a:cubicBezTo>
                      <a:pt x="776319" y="53294"/>
                      <a:pt x="763116" y="58737"/>
                      <a:pt x="749914" y="58737"/>
                    </a:cubicBezTo>
                    <a:cubicBezTo>
                      <a:pt x="47530" y="58737"/>
                      <a:pt x="47530" y="58737"/>
                      <a:pt x="47530" y="58737"/>
                    </a:cubicBezTo>
                    <a:cubicBezTo>
                      <a:pt x="31687" y="58737"/>
                      <a:pt x="15843" y="53294"/>
                      <a:pt x="2641" y="42409"/>
                    </a:cubicBezTo>
                    <a:lnTo>
                      <a:pt x="1" y="39688"/>
                    </a:lnTo>
                    <a:lnTo>
                      <a:pt x="0" y="39688"/>
                    </a:lnTo>
                    <a:lnTo>
                      <a:pt x="0" y="39687"/>
                    </a:lnTo>
                    <a:close/>
                  </a:path>
                </a:pathLst>
              </a:custGeom>
              <a:solidFill>
                <a:srgbClr val="FFFFFF"/>
              </a:solidFill>
              <a:ln w="22225" cap="flat">
                <a:solidFill>
                  <a:schemeClr val="tx1"/>
                </a:solidFill>
                <a:prstDash val="solid"/>
                <a:round/>
                <a:headEnd/>
                <a:tailEnd/>
              </a:ln>
            </p:spPr>
            <p:txBody>
              <a:bodyPr vert="horz" wrap="square" lIns="91440" tIns="45720" rIns="91440" bIns="45720" numCol="1" anchor="t" anchorCtr="0" compatLnSpc="1">
                <a:prstTxWarp prst="textNoShape">
                  <a:avLst/>
                </a:prstTxWarp>
                <a:noAutofit/>
              </a:bodyPr>
              <a:lstStyle/>
              <a:p>
                <a:pPr>
                  <a:lnSpc>
                    <a:spcPct val="90000"/>
                  </a:lnSpc>
                </a:pPr>
                <a:endParaRPr lang="en-US"/>
              </a:p>
            </p:txBody>
          </p:sp>
        </p:grpSp>
        <p:grpSp>
          <p:nvGrpSpPr>
            <p:cNvPr id="88" name="Group 87">
              <a:extLst>
                <a:ext uri="{FF2B5EF4-FFF2-40B4-BE49-F238E27FC236}">
                  <a16:creationId xmlns:a16="http://schemas.microsoft.com/office/drawing/2014/main" id="{EEF210A0-927C-47D9-B4B3-5742DAB93CCF}"/>
                </a:ext>
              </a:extLst>
            </p:cNvPr>
            <p:cNvGrpSpPr/>
            <p:nvPr/>
          </p:nvGrpSpPr>
          <p:grpSpPr>
            <a:xfrm>
              <a:off x="2856558" y="3420098"/>
              <a:ext cx="623677" cy="573011"/>
              <a:chOff x="5868542" y="3765064"/>
              <a:chExt cx="697259" cy="640615"/>
            </a:xfrm>
          </p:grpSpPr>
          <p:sp>
            <p:nvSpPr>
              <p:cNvPr id="89" name="Rectangle: Rounded Corners 40">
                <a:extLst>
                  <a:ext uri="{FF2B5EF4-FFF2-40B4-BE49-F238E27FC236}">
                    <a16:creationId xmlns:a16="http://schemas.microsoft.com/office/drawing/2014/main" id="{18716B53-6D04-4908-AA2A-E1B9BA61C931}"/>
                  </a:ext>
                </a:extLst>
              </p:cNvPr>
              <p:cNvSpPr/>
              <p:nvPr/>
            </p:nvSpPr>
            <p:spPr>
              <a:xfrm>
                <a:off x="5868542" y="3765064"/>
                <a:ext cx="472362" cy="472362"/>
              </a:xfrm>
              <a:prstGeom prst="roundRect">
                <a:avLst/>
              </a:prstGeom>
              <a:solidFill>
                <a:srgbClr val="FFFFFF"/>
              </a:solidFill>
              <a:ln w="19050" cap="flat" cmpd="sng" algn="ctr">
                <a:solidFill>
                  <a:srgbClr val="545B64">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sp>
            <p:nvSpPr>
              <p:cNvPr id="90" name="Rectangle: Rounded Corners 39">
                <a:extLst>
                  <a:ext uri="{FF2B5EF4-FFF2-40B4-BE49-F238E27FC236}">
                    <a16:creationId xmlns:a16="http://schemas.microsoft.com/office/drawing/2014/main" id="{D76FBB93-8220-4138-84F6-6A7A77F2B3CC}"/>
                  </a:ext>
                </a:extLst>
              </p:cNvPr>
              <p:cNvSpPr/>
              <p:nvPr/>
            </p:nvSpPr>
            <p:spPr>
              <a:xfrm>
                <a:off x="5980991" y="3849190"/>
                <a:ext cx="472362" cy="472362"/>
              </a:xfrm>
              <a:prstGeom prst="roundRect">
                <a:avLst/>
              </a:prstGeom>
              <a:solidFill>
                <a:srgbClr val="FFFFFF"/>
              </a:solidFill>
              <a:ln w="19050" cap="flat" cmpd="sng" algn="ctr">
                <a:solidFill>
                  <a:srgbClr val="545B64">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sp>
            <p:nvSpPr>
              <p:cNvPr id="91" name="Rectangle: Rounded Corners 37">
                <a:extLst>
                  <a:ext uri="{FF2B5EF4-FFF2-40B4-BE49-F238E27FC236}">
                    <a16:creationId xmlns:a16="http://schemas.microsoft.com/office/drawing/2014/main" id="{95FE02C7-D157-4DC2-A165-6164FA03111C}"/>
                  </a:ext>
                </a:extLst>
              </p:cNvPr>
              <p:cNvSpPr/>
              <p:nvPr/>
            </p:nvSpPr>
            <p:spPr>
              <a:xfrm>
                <a:off x="6093439" y="3933317"/>
                <a:ext cx="472362" cy="472362"/>
              </a:xfrm>
              <a:prstGeom prst="roundRect">
                <a:avLst/>
              </a:prstGeom>
              <a:solidFill>
                <a:srgbClr val="FFFFFF"/>
              </a:solidFill>
              <a:ln w="19050" cap="flat" cmpd="sng" algn="ctr">
                <a:solidFill>
                  <a:srgbClr val="545B64">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grpSp>
      </p:grpSp>
    </p:spTree>
    <p:extLst>
      <p:ext uri="{BB962C8B-B14F-4D97-AF65-F5344CB8AC3E}">
        <p14:creationId xmlns:p14="http://schemas.microsoft.com/office/powerpoint/2010/main" val="90290114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24C1CF-8AD4-49DD-A25C-F20D697792E4}"/>
              </a:ext>
            </a:extLst>
          </p:cNvPr>
          <p:cNvSpPr>
            <a:spLocks noGrp="1"/>
          </p:cNvSpPr>
          <p:nvPr>
            <p:ph type="title"/>
          </p:nvPr>
        </p:nvSpPr>
        <p:spPr>
          <a:xfrm>
            <a:off x="342900" y="354012"/>
            <a:ext cx="8205304" cy="387798"/>
          </a:xfrm>
        </p:spPr>
        <p:txBody>
          <a:bodyPr/>
          <a:lstStyle/>
          <a:p>
            <a:r>
              <a:rPr lang="en-US" dirty="0">
                <a:latin typeface="Amazon Ember" charset="0"/>
                <a:ea typeface="Amazon Ember" charset="0"/>
                <a:cs typeface="Amazon Ember" charset="0"/>
              </a:rPr>
              <a:t>Resource-level role permissions</a:t>
            </a:r>
            <a:br>
              <a:rPr lang="en-US" dirty="0">
                <a:latin typeface="Amazon Ember" charset="0"/>
                <a:ea typeface="Amazon Ember" charset="0"/>
                <a:cs typeface="Amazon Ember" charset="0"/>
              </a:rPr>
            </a:br>
            <a:r>
              <a:rPr lang="en-US" sz="1800" dirty="0">
                <a:solidFill>
                  <a:schemeClr val="accent1"/>
                </a:solidFill>
              </a:rPr>
              <a:t>Enabled through AWS Identity and Access Management (IAM)</a:t>
            </a:r>
          </a:p>
        </p:txBody>
      </p:sp>
      <p:grpSp>
        <p:nvGrpSpPr>
          <p:cNvPr id="7" name="Group 6">
            <a:extLst>
              <a:ext uri="{FF2B5EF4-FFF2-40B4-BE49-F238E27FC236}">
                <a16:creationId xmlns:a16="http://schemas.microsoft.com/office/drawing/2014/main" id="{0FCC65DC-E913-41A2-B957-718503A32CD4}"/>
              </a:ext>
            </a:extLst>
          </p:cNvPr>
          <p:cNvGrpSpPr/>
          <p:nvPr/>
        </p:nvGrpSpPr>
        <p:grpSpPr>
          <a:xfrm>
            <a:off x="3539101" y="1645078"/>
            <a:ext cx="1104790" cy="2238189"/>
            <a:chOff x="3539101" y="1783079"/>
            <a:chExt cx="1104790" cy="2238189"/>
          </a:xfrm>
        </p:grpSpPr>
        <p:cxnSp>
          <p:nvCxnSpPr>
            <p:cNvPr id="12" name="Elbow Connector 11"/>
            <p:cNvCxnSpPr>
              <a:cxnSpLocks/>
            </p:cNvCxnSpPr>
            <p:nvPr/>
          </p:nvCxnSpPr>
          <p:spPr>
            <a:xfrm>
              <a:off x="4348125" y="2194566"/>
              <a:ext cx="12700" cy="1188720"/>
            </a:xfrm>
            <a:prstGeom prst="bentConnector3">
              <a:avLst>
                <a:gd name="adj1" fmla="val 4632000"/>
              </a:avLst>
            </a:prstGeom>
            <a:ln w="19050">
              <a:solidFill>
                <a:schemeClr val="accent1"/>
              </a:solidFill>
              <a:tailEnd type="arrow" w="med" len="sm"/>
            </a:ln>
            <a:effectLst/>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78D522DF-E6CC-4982-8E93-E55CC3331133}"/>
                </a:ext>
              </a:extLst>
            </p:cNvPr>
            <p:cNvGrpSpPr/>
            <p:nvPr/>
          </p:nvGrpSpPr>
          <p:grpSpPr>
            <a:xfrm>
              <a:off x="3749806" y="1783079"/>
              <a:ext cx="683380" cy="980251"/>
              <a:chOff x="534925" y="1818815"/>
              <a:chExt cx="2385294" cy="3421505"/>
            </a:xfrm>
          </p:grpSpPr>
          <p:sp>
            <p:nvSpPr>
              <p:cNvPr id="43" name="Oval 42">
                <a:extLst>
                  <a:ext uri="{FF2B5EF4-FFF2-40B4-BE49-F238E27FC236}">
                    <a16:creationId xmlns:a16="http://schemas.microsoft.com/office/drawing/2014/main" id="{ED09B738-0C36-495A-89EC-F22AB03B2402}"/>
                  </a:ext>
                </a:extLst>
              </p:cNvPr>
              <p:cNvSpPr/>
              <p:nvPr/>
            </p:nvSpPr>
            <p:spPr>
              <a:xfrm>
                <a:off x="761876" y="2330630"/>
                <a:ext cx="697138" cy="697138"/>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dirty="0">
                  <a:solidFill>
                    <a:schemeClr val="tx1"/>
                  </a:solidFill>
                </a:endParaRPr>
              </a:p>
            </p:txBody>
          </p:sp>
          <p:sp>
            <p:nvSpPr>
              <p:cNvPr id="44" name="Chord 43">
                <a:extLst>
                  <a:ext uri="{FF2B5EF4-FFF2-40B4-BE49-F238E27FC236}">
                    <a16:creationId xmlns:a16="http://schemas.microsoft.com/office/drawing/2014/main" id="{F8DF8A91-A155-461F-B64D-C41F965AA150}"/>
                  </a:ext>
                </a:extLst>
              </p:cNvPr>
              <p:cNvSpPr/>
              <p:nvPr/>
            </p:nvSpPr>
            <p:spPr>
              <a:xfrm rot="5400000">
                <a:off x="151326" y="3411367"/>
                <a:ext cx="1918236" cy="1151037"/>
              </a:xfrm>
              <a:prstGeom prst="chord">
                <a:avLst>
                  <a:gd name="adj1" fmla="val 5404591"/>
                  <a:gd name="adj2" fmla="val 16200000"/>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dirty="0">
                  <a:solidFill>
                    <a:schemeClr val="tx1"/>
                  </a:solidFill>
                </a:endParaRPr>
              </a:p>
            </p:txBody>
          </p:sp>
          <p:sp>
            <p:nvSpPr>
              <p:cNvPr id="45" name="Oval 44">
                <a:extLst>
                  <a:ext uri="{FF2B5EF4-FFF2-40B4-BE49-F238E27FC236}">
                    <a16:creationId xmlns:a16="http://schemas.microsoft.com/office/drawing/2014/main" id="{795F894A-83B3-449E-880F-494AB130D937}"/>
                  </a:ext>
                </a:extLst>
              </p:cNvPr>
              <p:cNvSpPr/>
              <p:nvPr/>
            </p:nvSpPr>
            <p:spPr>
              <a:xfrm>
                <a:off x="1711304" y="1818815"/>
                <a:ext cx="912016" cy="912016"/>
              </a:xfrm>
              <a:prstGeom prst="ellipse">
                <a:avLst/>
              </a:prstGeom>
              <a:solidFill>
                <a:schemeClr val="bg1"/>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solidFill>
                    <a:schemeClr val="tx1"/>
                  </a:solidFill>
                </a:endParaRPr>
              </a:p>
            </p:txBody>
          </p:sp>
          <p:sp>
            <p:nvSpPr>
              <p:cNvPr id="46" name="Chord 45">
                <a:extLst>
                  <a:ext uri="{FF2B5EF4-FFF2-40B4-BE49-F238E27FC236}">
                    <a16:creationId xmlns:a16="http://schemas.microsoft.com/office/drawing/2014/main" id="{BE700C2B-279E-4F1F-9529-81F0B52ECDC3}"/>
                  </a:ext>
                </a:extLst>
              </p:cNvPr>
              <p:cNvSpPr/>
              <p:nvPr/>
            </p:nvSpPr>
            <p:spPr>
              <a:xfrm rot="5400000">
                <a:off x="912564" y="3232665"/>
                <a:ext cx="2509491" cy="1505819"/>
              </a:xfrm>
              <a:prstGeom prst="chord">
                <a:avLst>
                  <a:gd name="adj1" fmla="val 5404591"/>
                  <a:gd name="adj2" fmla="val 16200000"/>
                </a:avLst>
              </a:prstGeom>
              <a:solidFill>
                <a:schemeClr val="bg1"/>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600" dirty="0">
                  <a:solidFill>
                    <a:schemeClr val="tx1"/>
                  </a:solidFill>
                </a:endParaRPr>
              </a:p>
            </p:txBody>
          </p:sp>
        </p:grpSp>
        <p:sp>
          <p:nvSpPr>
            <p:cNvPr id="15" name="TextBox 14"/>
            <p:cNvSpPr txBox="1"/>
            <p:nvPr/>
          </p:nvSpPr>
          <p:spPr>
            <a:xfrm>
              <a:off x="3539101" y="2495276"/>
              <a:ext cx="1104790" cy="276999"/>
            </a:xfrm>
            <a:prstGeom prst="rect">
              <a:avLst/>
            </a:prstGeom>
            <a:noFill/>
          </p:spPr>
          <p:txBody>
            <a:bodyPr wrap="none" rtlCol="0">
              <a:spAutoFit/>
            </a:bodyPr>
            <a:lstStyle>
              <a:defPPr>
                <a:defRPr lang="en-US"/>
              </a:defPPr>
              <a:lvl1pPr>
                <a:defRPr sz="1100">
                  <a:gradFill>
                    <a:gsLst>
                      <a:gs pos="90449">
                        <a:schemeClr val="accent6">
                          <a:lumMod val="50000"/>
                        </a:schemeClr>
                      </a:gs>
                      <a:gs pos="72472">
                        <a:schemeClr val="accent6">
                          <a:lumMod val="50000"/>
                        </a:schemeClr>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1200" dirty="0">
                  <a:solidFill>
                    <a:schemeClr val="tx1"/>
                  </a:solidFill>
                </a:rPr>
                <a:t>DBA and Ops</a:t>
              </a:r>
            </a:p>
          </p:txBody>
        </p:sp>
        <p:sp>
          <p:nvSpPr>
            <p:cNvPr id="17" name="TextBox 16"/>
            <p:cNvSpPr txBox="1"/>
            <p:nvPr/>
          </p:nvSpPr>
          <p:spPr>
            <a:xfrm>
              <a:off x="3854893" y="3744269"/>
              <a:ext cx="473206" cy="276999"/>
            </a:xfrm>
            <a:prstGeom prst="rect">
              <a:avLst/>
            </a:prstGeom>
            <a:noFill/>
          </p:spPr>
          <p:txBody>
            <a:bodyPr wrap="none" rtlCol="0">
              <a:spAutoFit/>
            </a:bodyPr>
            <a:lstStyle>
              <a:defPPr>
                <a:defRPr lang="en-US"/>
              </a:defPPr>
              <a:lvl1pPr>
                <a:defRPr sz="1100">
                  <a:gradFill>
                    <a:gsLst>
                      <a:gs pos="90449">
                        <a:schemeClr val="accent6">
                          <a:lumMod val="50000"/>
                        </a:schemeClr>
                      </a:gs>
                      <a:gs pos="72472">
                        <a:schemeClr val="accent6">
                          <a:lumMod val="50000"/>
                        </a:schemeClr>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1200" dirty="0">
                  <a:solidFill>
                    <a:schemeClr val="tx1"/>
                  </a:solidFill>
                </a:rPr>
                <a:t>RDS</a:t>
              </a:r>
            </a:p>
          </p:txBody>
        </p:sp>
        <p:grpSp>
          <p:nvGrpSpPr>
            <p:cNvPr id="24" name="Group 23">
              <a:extLst>
                <a:ext uri="{FF2B5EF4-FFF2-40B4-BE49-F238E27FC236}">
                  <a16:creationId xmlns:a16="http://schemas.microsoft.com/office/drawing/2014/main" id="{2849E180-3A39-4635-ADC4-96152A6C6609}"/>
                </a:ext>
              </a:extLst>
            </p:cNvPr>
            <p:cNvGrpSpPr>
              <a:grpSpLocks noChangeAspect="1"/>
            </p:cNvGrpSpPr>
            <p:nvPr/>
          </p:nvGrpSpPr>
          <p:grpSpPr>
            <a:xfrm>
              <a:off x="3853602" y="3091193"/>
              <a:ext cx="475789" cy="579737"/>
              <a:chOff x="2967116" y="2452490"/>
              <a:chExt cx="552801" cy="673574"/>
            </a:xfrm>
            <a:solidFill>
              <a:schemeClr val="bg1"/>
            </a:solidFill>
          </p:grpSpPr>
          <p:sp>
            <p:nvSpPr>
              <p:cNvPr id="26" name="Flowchart: Magnetic Disk 25">
                <a:extLst>
                  <a:ext uri="{FF2B5EF4-FFF2-40B4-BE49-F238E27FC236}">
                    <a16:creationId xmlns:a16="http://schemas.microsoft.com/office/drawing/2014/main" id="{3C08D224-20B4-4927-BFAA-BFF039ED7F30}"/>
                  </a:ext>
                </a:extLst>
              </p:cNvPr>
              <p:cNvSpPr/>
              <p:nvPr/>
            </p:nvSpPr>
            <p:spPr>
              <a:xfrm>
                <a:off x="2967116" y="2818452"/>
                <a:ext cx="552801" cy="307612"/>
              </a:xfrm>
              <a:prstGeom prst="flowChartMagneticDisk">
                <a:avLst/>
              </a:prstGeom>
              <a:grp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Flowchart: Magnetic Disk 26">
                <a:extLst>
                  <a:ext uri="{FF2B5EF4-FFF2-40B4-BE49-F238E27FC236}">
                    <a16:creationId xmlns:a16="http://schemas.microsoft.com/office/drawing/2014/main" id="{04C9E61B-0906-42A1-A1E5-E5F4D1A38EB6}"/>
                  </a:ext>
                </a:extLst>
              </p:cNvPr>
              <p:cNvSpPr/>
              <p:nvPr/>
            </p:nvSpPr>
            <p:spPr>
              <a:xfrm>
                <a:off x="2967116" y="2618994"/>
                <a:ext cx="552801" cy="307612"/>
              </a:xfrm>
              <a:prstGeom prst="flowChartMagneticDisk">
                <a:avLst/>
              </a:prstGeom>
              <a:grp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Flowchart: Magnetic Disk 27">
                <a:extLst>
                  <a:ext uri="{FF2B5EF4-FFF2-40B4-BE49-F238E27FC236}">
                    <a16:creationId xmlns:a16="http://schemas.microsoft.com/office/drawing/2014/main" id="{FC5383FD-8122-4FC0-BBE9-F6C3BEC04031}"/>
                  </a:ext>
                </a:extLst>
              </p:cNvPr>
              <p:cNvSpPr/>
              <p:nvPr/>
            </p:nvSpPr>
            <p:spPr>
              <a:xfrm>
                <a:off x="2967116" y="2452490"/>
                <a:ext cx="552801" cy="307612"/>
              </a:xfrm>
              <a:prstGeom prst="flowChartMagneticDisk">
                <a:avLst/>
              </a:prstGeom>
              <a:grp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40" name="Content Placeholder 12">
            <a:extLst>
              <a:ext uri="{FF2B5EF4-FFF2-40B4-BE49-F238E27FC236}">
                <a16:creationId xmlns:a16="http://schemas.microsoft.com/office/drawing/2014/main" id="{650E66B1-5095-4E92-9597-3043BD831EBE}"/>
              </a:ext>
            </a:extLst>
          </p:cNvPr>
          <p:cNvSpPr txBox="1">
            <a:spLocks/>
          </p:cNvSpPr>
          <p:nvPr/>
        </p:nvSpPr>
        <p:spPr>
          <a:xfrm>
            <a:off x="342900" y="2071675"/>
            <a:ext cx="2740901" cy="1107996"/>
          </a:xfrm>
          <a:prstGeom prst="rect">
            <a:avLst/>
          </a:prstGeom>
        </p:spPr>
        <p:txBody>
          <a:bodyPr vert="horz" wrap="square" lIns="0" tIns="0" rIns="0" bIns="0" rtlCol="0">
            <a:spAutoFit/>
          </a:bodyPr>
          <a:lstStyle>
            <a:lvl1pPr marL="0" indent="0" algn="l" defTabSz="457200" rtl="0" eaLnBrk="1" latinLnBrk="0" hangingPunct="1">
              <a:lnSpc>
                <a:spcPct val="90000"/>
              </a:lnSpc>
              <a:spcBef>
                <a:spcPct val="20000"/>
              </a:spcBef>
              <a:buFontTx/>
              <a:buNone/>
              <a:defRPr sz="2400" b="0" i="0" kern="1200">
                <a:gradFill>
                  <a:gsLst>
                    <a:gs pos="43258">
                      <a:srgbClr val="414042"/>
                    </a:gs>
                    <a:gs pos="33000">
                      <a:srgbClr val="414042"/>
                    </a:gs>
                  </a:gsLst>
                  <a:lin ang="5400000" scaled="1"/>
                </a:gradFill>
                <a:latin typeface="Amazon Ember Regular" charset="0"/>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43258">
                      <a:srgbClr val="414042"/>
                    </a:gs>
                    <a:gs pos="33000">
                      <a:srgbClr val="414042"/>
                    </a:gs>
                  </a:gsLst>
                  <a:lin ang="5400000" scaled="1"/>
                </a:gradFill>
                <a:latin typeface="Amazon Ember Regular" charset="0"/>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43258">
                      <a:srgbClr val="414042"/>
                    </a:gs>
                    <a:gs pos="33000">
                      <a:srgbClr val="414042"/>
                    </a:gs>
                  </a:gsLst>
                  <a:lin ang="5400000" scaled="1"/>
                </a:gradFill>
                <a:latin typeface="Amazon Ember Regular" charset="0"/>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Amazon Ember Regular" charset="0"/>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00"/>
              </a:spcBef>
            </a:pPr>
            <a:r>
              <a:rPr lang="en-US" sz="2000" spc="-2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Governed access: </a:t>
            </a:r>
            <a:br>
              <a:rPr lang="en-US" sz="2000" spc="-2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spc="-2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use IAM to control who can perform actions </a:t>
            </a:r>
            <a:br>
              <a:rPr lang="en-US" sz="2000" spc="-2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spc="-2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with Amazon RDS</a:t>
            </a:r>
          </a:p>
        </p:txBody>
      </p:sp>
      <p:cxnSp>
        <p:nvCxnSpPr>
          <p:cNvPr id="42" name="Straight Connector 41">
            <a:extLst>
              <a:ext uri="{FF2B5EF4-FFF2-40B4-BE49-F238E27FC236}">
                <a16:creationId xmlns:a16="http://schemas.microsoft.com/office/drawing/2014/main" id="{6D1B7DC2-0358-49AD-8625-1C678B191492}"/>
              </a:ext>
            </a:extLst>
          </p:cNvPr>
          <p:cNvCxnSpPr/>
          <p:nvPr/>
        </p:nvCxnSpPr>
        <p:spPr>
          <a:xfrm>
            <a:off x="3228975" y="1241571"/>
            <a:ext cx="0" cy="3045203"/>
          </a:xfrm>
          <a:prstGeom prst="line">
            <a:avLst/>
          </a:prstGeom>
          <a:noFill/>
          <a:ln w="12700" cap="rnd" cmpd="sng" algn="ctr">
            <a:solidFill>
              <a:schemeClr val="accent6">
                <a:lumMod val="20000"/>
                <a:lumOff val="80000"/>
              </a:schemeClr>
            </a:solidFill>
            <a:prstDash val="solid"/>
          </a:ln>
          <a:effectLst/>
        </p:spPr>
      </p:cxnSp>
      <p:pic>
        <p:nvPicPr>
          <p:cNvPr id="3" name="Picture 2"/>
          <p:cNvPicPr>
            <a:picLocks noChangeAspect="1"/>
          </p:cNvPicPr>
          <p:nvPr/>
        </p:nvPicPr>
        <p:blipFill>
          <a:blip r:embed="rId3"/>
          <a:stretch>
            <a:fillRect/>
          </a:stretch>
        </p:blipFill>
        <p:spPr>
          <a:xfrm>
            <a:off x="5106563" y="1751796"/>
            <a:ext cx="3837752" cy="1747067"/>
          </a:xfrm>
          <a:prstGeom prst="rect">
            <a:avLst/>
          </a:prstGeom>
        </p:spPr>
      </p:pic>
    </p:spTree>
    <p:extLst>
      <p:ext uri="{BB962C8B-B14F-4D97-AF65-F5344CB8AC3E}">
        <p14:creationId xmlns:p14="http://schemas.microsoft.com/office/powerpoint/2010/main" val="207038367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DeckTemplate-AWS">
  <a:themeElements>
    <a:clrScheme name="Custom 8">
      <a:dk1>
        <a:srgbClr val="232F3E"/>
      </a:dk1>
      <a:lt1>
        <a:srgbClr val="FFFFFF"/>
      </a:lt1>
      <a:dk2>
        <a:srgbClr val="232F3E"/>
      </a:dk2>
      <a:lt2>
        <a:srgbClr val="F8F8F8"/>
      </a:lt2>
      <a:accent1>
        <a:srgbClr val="FF9900"/>
      </a:accent1>
      <a:accent2>
        <a:srgbClr val="00A1C9"/>
      </a:accent2>
      <a:accent3>
        <a:srgbClr val="007DBC"/>
      </a:accent3>
      <a:accent4>
        <a:srgbClr val="69AF34"/>
      </a:accent4>
      <a:accent5>
        <a:srgbClr val="EB5F07"/>
      </a:accent5>
      <a:accent6>
        <a:srgbClr val="545B64"/>
      </a:accent6>
      <a:hlink>
        <a:srgbClr val="00A1C9"/>
      </a:hlink>
      <a:folHlink>
        <a:srgbClr val="00A1C9"/>
      </a:folHlink>
    </a:clrScheme>
    <a:fontScheme name="Amazon Ember">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8">
    <a:dk1>
      <a:srgbClr val="232F3E"/>
    </a:dk1>
    <a:lt1>
      <a:srgbClr val="FFFFFF"/>
    </a:lt1>
    <a:dk2>
      <a:srgbClr val="232F3E"/>
    </a:dk2>
    <a:lt2>
      <a:srgbClr val="F8F8F8"/>
    </a:lt2>
    <a:accent1>
      <a:srgbClr val="FF9900"/>
    </a:accent1>
    <a:accent2>
      <a:srgbClr val="00A1C9"/>
    </a:accent2>
    <a:accent3>
      <a:srgbClr val="007DBC"/>
    </a:accent3>
    <a:accent4>
      <a:srgbClr val="69AF34"/>
    </a:accent4>
    <a:accent5>
      <a:srgbClr val="EB5F07"/>
    </a:accent5>
    <a:accent6>
      <a:srgbClr val="545B64"/>
    </a:accent6>
    <a:hlink>
      <a:srgbClr val="00A1C9"/>
    </a:hlink>
    <a:folHlink>
      <a:srgbClr val="00A1C9"/>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22087</TotalTime>
  <Words>6412</Words>
  <Application>Microsoft Office PowerPoint</Application>
  <PresentationFormat>On-screen Show (16:9)</PresentationFormat>
  <Paragraphs>687</Paragraphs>
  <Slides>39</Slides>
  <Notes>31</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Amazon Ember</vt:lpstr>
      <vt:lpstr>Amazon Ember Heavy</vt:lpstr>
      <vt:lpstr>Amazon Ember Light</vt:lpstr>
      <vt:lpstr>Amazon Ember Regular</vt:lpstr>
      <vt:lpstr>Arial</vt:lpstr>
      <vt:lpstr>Calibri</vt:lpstr>
      <vt:lpstr>Courier</vt:lpstr>
      <vt:lpstr>Lucida Console</vt:lpstr>
      <vt:lpstr>Segoe UI</vt:lpstr>
      <vt:lpstr>Wingdings</vt:lpstr>
      <vt:lpstr>DeckTemplate-AWS</vt:lpstr>
      <vt:lpstr>PowerPoint Presentation</vt:lpstr>
      <vt:lpstr>Agenda</vt:lpstr>
      <vt:lpstr>Infrastructure and services to elevate your security in the cloud</vt:lpstr>
      <vt:lpstr>Security and compliance</vt:lpstr>
      <vt:lpstr>Shared Responsibility Model</vt:lpstr>
      <vt:lpstr>Shared Responsibility &amp; RDS</vt:lpstr>
      <vt:lpstr>RDS security: layered mechanisms</vt:lpstr>
      <vt:lpstr>Secure network access Controlled through Amazon Virtual Private Cloud (VPC) security groups</vt:lpstr>
      <vt:lpstr>Resource-level role permissions Enabled through AWS Identity and Access Management (IAM)</vt:lpstr>
      <vt:lpstr>Authentication</vt:lpstr>
      <vt:lpstr>AWS Identity and Access Management (IAM)</vt:lpstr>
      <vt:lpstr>Kerberos authentication</vt:lpstr>
      <vt:lpstr>Kerberos authentication</vt:lpstr>
      <vt:lpstr>Kerberos authentication</vt:lpstr>
      <vt:lpstr>Kerberos authentication</vt:lpstr>
      <vt:lpstr>Repeatedly creating users</vt:lpstr>
      <vt:lpstr>Local authentication</vt:lpstr>
      <vt:lpstr>Restricted password management</vt:lpstr>
      <vt:lpstr>AWS Secrets Manager</vt:lpstr>
      <vt:lpstr>Choosing an authentication method</vt:lpstr>
      <vt:lpstr>Encryption of data at rest </vt:lpstr>
      <vt:lpstr>Network encryption (server side) </vt:lpstr>
      <vt:lpstr>Network encryption (Client side)</vt:lpstr>
      <vt:lpstr>Network encryption</vt:lpstr>
      <vt:lpstr>Network encryption (client side): psql example</vt:lpstr>
      <vt:lpstr>PowerPoint Presentation</vt:lpstr>
      <vt:lpstr>PowerPoint Presentation</vt:lpstr>
      <vt:lpstr>Database Authorization in PostgreSQL</vt:lpstr>
      <vt:lpstr>PowerPoint Presentation</vt:lpstr>
      <vt:lpstr>How do I manage log files?</vt:lpstr>
      <vt:lpstr>Auditing in Amazon RDS PostgreSQL</vt:lpstr>
      <vt:lpstr>Auditing (cont.)</vt:lpstr>
      <vt:lpstr>PowerPoint Presentation</vt:lpstr>
      <vt:lpstr>Object Auditing</vt:lpstr>
      <vt:lpstr>Object Auditing (cont.)</vt:lpstr>
      <vt:lpstr>Reading the Audit Logs</vt:lpstr>
      <vt:lpstr>PowerPoint Presentation</vt:lpstr>
      <vt:lpstr>Thank you</vt:lpstr>
      <vt:lpstr>LABS!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Raghavan, Sundar</cp:lastModifiedBy>
  <cp:revision>734</cp:revision>
  <dcterms:created xsi:type="dcterms:W3CDTF">2016-06-17T18:22:10Z</dcterms:created>
  <dcterms:modified xsi:type="dcterms:W3CDTF">2021-03-08T17:11:57Z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